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871" r:id="rId5"/>
    <p:sldId id="431" r:id="rId6"/>
    <p:sldId id="640" r:id="rId7"/>
    <p:sldId id="358" r:id="rId8"/>
    <p:sldId id="877" r:id="rId9"/>
    <p:sldId id="872" r:id="rId10"/>
    <p:sldId id="879" r:id="rId11"/>
    <p:sldId id="318" r:id="rId12"/>
    <p:sldId id="316" r:id="rId13"/>
    <p:sldId id="897" r:id="rId14"/>
    <p:sldId id="257" r:id="rId15"/>
    <p:sldId id="259" r:id="rId16"/>
    <p:sldId id="878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232"/>
    <a:srgbClr val="89C246"/>
    <a:srgbClr val="00F72F"/>
    <a:srgbClr val="A4122D"/>
    <a:srgbClr val="746E65"/>
    <a:srgbClr val="134C7A"/>
    <a:srgbClr val="00FFFF"/>
    <a:srgbClr val="F9A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D3E7A-E53D-46B0-89ED-08305C1A3E58}" v="3" dt="2024-05-22T18:02:44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7" autoAdjust="0"/>
    <p:restoredTop sz="94631"/>
  </p:normalViewPr>
  <p:slideViewPr>
    <p:cSldViewPr snapToObjects="1">
      <p:cViewPr varScale="1">
        <p:scale>
          <a:sx n="123" d="100"/>
          <a:sy n="123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80BFA8-3359-42C4-A3D6-629533B22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49613-2977-49D6-886A-EFD65778D9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fld id="{64816E73-D8D0-4598-AC0B-BD97D08AC30E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246F62-DC0C-4F93-860A-45813CA1B7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C3E19E-1320-4CE9-966C-8989ABF72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19B09-0183-4834-AA22-16CA5ECBD3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EB1B-F33C-4618-9E8C-F2FDAE641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5B451A-4640-41DD-9C63-AF9C919241B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>
            <a:extLst>
              <a:ext uri="{FF2B5EF4-FFF2-40B4-BE49-F238E27FC236}">
                <a16:creationId xmlns:a16="http://schemas.microsoft.com/office/drawing/2014/main" id="{F3695AA5-542A-4EFF-AE24-3C1558A4C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notes 2">
            <a:extLst>
              <a:ext uri="{FF2B5EF4-FFF2-40B4-BE49-F238E27FC236}">
                <a16:creationId xmlns:a16="http://schemas.microsoft.com/office/drawing/2014/main" id="{E18F98CB-348C-4D11-88E7-B352D15BD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1" hangingPunct="1"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7892" name="Espace réservé du numéro de diapositive 3">
            <a:extLst>
              <a:ext uri="{FF2B5EF4-FFF2-40B4-BE49-F238E27FC236}">
                <a16:creationId xmlns:a16="http://schemas.microsoft.com/office/drawing/2014/main" id="{9C414419-CF57-4C76-888E-3BAE0C1D1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BFB0B0-44DB-43CF-B632-283447323A61}" type="slidenum">
              <a:rPr lang="fr-FR" altLang="fr-FR" sz="1200" i="0" u="none"/>
              <a:pPr/>
              <a:t>2</a:t>
            </a:fld>
            <a:endParaRPr lang="fr-FR" altLang="fr-FR" sz="1200" i="0" u="none"/>
          </a:p>
        </p:txBody>
      </p:sp>
    </p:spTree>
    <p:extLst>
      <p:ext uri="{BB962C8B-B14F-4D97-AF65-F5344CB8AC3E}">
        <p14:creationId xmlns:p14="http://schemas.microsoft.com/office/powerpoint/2010/main" val="50519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4640263" cy="3481388"/>
          </a:xfrm>
          <a:prstGeom prst="rect">
            <a:avLst/>
          </a:prstGeom>
        </p:spPr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latin typeface="Arial Unicode MS"/>
                <a:ea typeface="Arial Unicode MS"/>
              </a:rPr>
              <a:t>Table 3. Comparative Effectiveness of the Established Cervical Cancer Screening Methods. *</a:t>
            </a:r>
            <a:endParaRPr lang="en-US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04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E7897-1ECB-4925-8292-573676B1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22CD-D621-4626-953C-220731DFFA37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E40F-1948-43E3-A076-3CF4728B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B02E8-6DF2-4EF9-B058-64933489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060F07-43D6-4C41-ACBA-BF7BC43BEF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578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0178-9D02-45A1-964D-A4C17088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3E3B-1878-496B-9BEE-C1875C219582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63D73-6813-4D81-AE25-A14C1C3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31B82-5205-4CC2-8BF1-97E17615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CC2D86-FAA2-45C6-926A-04C52E5AD11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020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BFECB-7401-40B5-A255-556D5BE0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B87A-41A6-4B77-9ECF-9FDE493B2172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6DB7-EDD3-4107-861D-183CD133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4944-EFA2-4EA7-A340-A0B3921C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E1974-FC40-48C5-8844-257CE6FEC31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015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647" y="1778498"/>
            <a:ext cx="8228707" cy="4525863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177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035246-984E-8C48-A53F-E40F051AD9B5}"/>
              </a:ext>
            </a:extLst>
          </p:cNvPr>
          <p:cNvSpPr/>
          <p:nvPr userDrawn="1"/>
        </p:nvSpPr>
        <p:spPr>
          <a:xfrm>
            <a:off x="182881" y="275646"/>
            <a:ext cx="8746434" cy="633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FBE7AB02-01EC-3941-8D09-7EF11157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76" y="884639"/>
            <a:ext cx="8032448" cy="629527"/>
          </a:xfrm>
        </p:spPr>
        <p:txBody>
          <a:bodyPr anchor="t"/>
          <a:lstStyle>
            <a:lvl1pPr>
              <a:defRPr spc="5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BAC845-2B7B-5347-A832-48B2F9424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277" y="1831784"/>
            <a:ext cx="7669645" cy="4412435"/>
          </a:xfrm>
        </p:spPr>
        <p:txBody>
          <a:bodyPr/>
          <a:lstStyle>
            <a:lvl1pPr>
              <a:defRPr sz="1500"/>
            </a:lvl1pPr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D6D019-131E-EB42-A5C9-E564B93D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45A49F-858A-CC47-8747-E49ABFF8BFB7}" type="datetime4">
              <a:rPr lang="fr-FR" smtClean="0"/>
              <a:t>24 mai 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468329-0247-614A-84F3-2D893826A1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DÉPISTAGE DU CANCER DU COL DE L'UTÉRUS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13396B-FFE9-F140-8D7A-77C4CA4D0C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684EA46-63B8-F44C-953D-BF4FA9E68CB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278AFE4-2918-0E49-9FFD-D5BB4C9EE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464" t="-20176" r="-18484" b="-13296"/>
          <a:stretch/>
        </p:blipFill>
        <p:spPr>
          <a:xfrm>
            <a:off x="4174637" y="6094447"/>
            <a:ext cx="756138" cy="4954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D713E99-C0AC-4D4E-8896-C3F314F01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277" y="1"/>
            <a:ext cx="500932" cy="660959"/>
          </a:xfrm>
          <a:solidFill>
            <a:schemeClr val="accent1"/>
          </a:solidFill>
        </p:spPr>
        <p:txBody>
          <a:bodyPr bIns="36000" anchor="b"/>
          <a:lstStyle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partie 00</a:t>
            </a:r>
          </a:p>
        </p:txBody>
      </p:sp>
    </p:spTree>
    <p:extLst>
      <p:ext uri="{BB962C8B-B14F-4D97-AF65-F5344CB8AC3E}">
        <p14:creationId xmlns:p14="http://schemas.microsoft.com/office/powerpoint/2010/main" val="3961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547126"/>
            <a:ext cx="8229273" cy="59753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3376079"/>
            <a:ext cx="8229273" cy="43460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3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A324335-8C94-4924-A785-C7CB626024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11241" y="1"/>
            <a:ext cx="4932759" cy="6044962"/>
          </a:xfrm>
          <a:custGeom>
            <a:avLst/>
            <a:gdLst>
              <a:gd name="connsiteX0" fmla="*/ 5309818 w 6577012"/>
              <a:gd name="connsiteY0" fmla="*/ 6029681 h 6044962"/>
              <a:gd name="connsiteX1" fmla="*/ 5295980 w 6577012"/>
              <a:gd name="connsiteY1" fmla="*/ 6033139 h 6044962"/>
              <a:gd name="connsiteX2" fmla="*/ 5323660 w 6577012"/>
              <a:gd name="connsiteY2" fmla="*/ 6033139 h 6044962"/>
              <a:gd name="connsiteX3" fmla="*/ 5309818 w 6577012"/>
              <a:gd name="connsiteY3" fmla="*/ 6029681 h 6044962"/>
              <a:gd name="connsiteX4" fmla="*/ 729161 w 6577012"/>
              <a:gd name="connsiteY4" fmla="*/ 6029174 h 6044962"/>
              <a:gd name="connsiteX5" fmla="*/ 735379 w 6577012"/>
              <a:gd name="connsiteY5" fmla="*/ 6032561 h 6044962"/>
              <a:gd name="connsiteX6" fmla="*/ 744056 w 6577012"/>
              <a:gd name="connsiteY6" fmla="*/ 6044962 h 6044962"/>
              <a:gd name="connsiteX7" fmla="*/ 724712 w 6577012"/>
              <a:gd name="connsiteY7" fmla="*/ 6044962 h 6044962"/>
              <a:gd name="connsiteX8" fmla="*/ 725433 w 6577012"/>
              <a:gd name="connsiteY8" fmla="*/ 6033139 h 6044962"/>
              <a:gd name="connsiteX9" fmla="*/ 729161 w 6577012"/>
              <a:gd name="connsiteY9" fmla="*/ 6029174 h 6044962"/>
              <a:gd name="connsiteX10" fmla="*/ 5526640 w 6577012"/>
              <a:gd name="connsiteY10" fmla="*/ 5996234 h 6044962"/>
              <a:gd name="connsiteX11" fmla="*/ 5498961 w 6577012"/>
              <a:gd name="connsiteY11" fmla="*/ 6005460 h 6044962"/>
              <a:gd name="connsiteX12" fmla="*/ 5526640 w 6577012"/>
              <a:gd name="connsiteY12" fmla="*/ 6005460 h 6044962"/>
              <a:gd name="connsiteX13" fmla="*/ 5526640 w 6577012"/>
              <a:gd name="connsiteY13" fmla="*/ 5996234 h 6044962"/>
              <a:gd name="connsiteX14" fmla="*/ 5388242 w 6577012"/>
              <a:gd name="connsiteY14" fmla="*/ 5977781 h 6044962"/>
              <a:gd name="connsiteX15" fmla="*/ 5369790 w 6577012"/>
              <a:gd name="connsiteY15" fmla="*/ 5987006 h 6044962"/>
              <a:gd name="connsiteX16" fmla="*/ 5397470 w 6577012"/>
              <a:gd name="connsiteY16" fmla="*/ 5996234 h 6044962"/>
              <a:gd name="connsiteX17" fmla="*/ 5388242 w 6577012"/>
              <a:gd name="connsiteY17" fmla="*/ 5977781 h 6044962"/>
              <a:gd name="connsiteX18" fmla="*/ 842071 w 6577012"/>
              <a:gd name="connsiteY18" fmla="*/ 5952324 h 6044962"/>
              <a:gd name="connsiteX19" fmla="*/ 851139 w 6577012"/>
              <a:gd name="connsiteY19" fmla="*/ 5966247 h 6044962"/>
              <a:gd name="connsiteX20" fmla="*/ 848833 w 6577012"/>
              <a:gd name="connsiteY20" fmla="*/ 5968553 h 6044962"/>
              <a:gd name="connsiteX21" fmla="*/ 710437 w 6577012"/>
              <a:gd name="connsiteY21" fmla="*/ 5922421 h 6044962"/>
              <a:gd name="connsiteX22" fmla="*/ 762769 w 6577012"/>
              <a:gd name="connsiteY22" fmla="*/ 6019876 h 6044962"/>
              <a:gd name="connsiteX23" fmla="*/ 776599 w 6577012"/>
              <a:gd name="connsiteY23" fmla="*/ 6044962 h 6044962"/>
              <a:gd name="connsiteX24" fmla="*/ 752840 w 6577012"/>
              <a:gd name="connsiteY24" fmla="*/ 6044962 h 6044962"/>
              <a:gd name="connsiteX25" fmla="*/ 740424 w 6577012"/>
              <a:gd name="connsiteY25" fmla="*/ 6020451 h 6044962"/>
              <a:gd name="connsiteX26" fmla="*/ 710437 w 6577012"/>
              <a:gd name="connsiteY26" fmla="*/ 6005460 h 6044962"/>
              <a:gd name="connsiteX27" fmla="*/ 710437 w 6577012"/>
              <a:gd name="connsiteY27" fmla="*/ 5922421 h 6044962"/>
              <a:gd name="connsiteX28" fmla="*/ 230661 w 6577012"/>
              <a:gd name="connsiteY28" fmla="*/ 5442647 h 6044962"/>
              <a:gd name="connsiteX29" fmla="*/ 313700 w 6577012"/>
              <a:gd name="connsiteY29" fmla="*/ 5636404 h 6044962"/>
              <a:gd name="connsiteX30" fmla="*/ 350607 w 6577012"/>
              <a:gd name="connsiteY30" fmla="*/ 5599498 h 6044962"/>
              <a:gd name="connsiteX31" fmla="*/ 433642 w 6577012"/>
              <a:gd name="connsiteY31" fmla="*/ 5793253 h 6044962"/>
              <a:gd name="connsiteX32" fmla="*/ 507454 w 6577012"/>
              <a:gd name="connsiteY32" fmla="*/ 5959327 h 6044962"/>
              <a:gd name="connsiteX33" fmla="*/ 544361 w 6577012"/>
              <a:gd name="connsiteY33" fmla="*/ 5996234 h 6044962"/>
              <a:gd name="connsiteX34" fmla="*/ 525907 w 6577012"/>
              <a:gd name="connsiteY34" fmla="*/ 5885518 h 6044962"/>
              <a:gd name="connsiteX35" fmla="*/ 489002 w 6577012"/>
              <a:gd name="connsiteY35" fmla="*/ 5802479 h 6044962"/>
              <a:gd name="connsiteX36" fmla="*/ 461321 w 6577012"/>
              <a:gd name="connsiteY36" fmla="*/ 5728667 h 6044962"/>
              <a:gd name="connsiteX37" fmla="*/ 590493 w 6577012"/>
              <a:gd name="connsiteY37" fmla="*/ 6014686 h 6044962"/>
              <a:gd name="connsiteX38" fmla="*/ 572040 w 6577012"/>
              <a:gd name="connsiteY38" fmla="*/ 5885518 h 6044962"/>
              <a:gd name="connsiteX39" fmla="*/ 525907 w 6577012"/>
              <a:gd name="connsiteY39" fmla="*/ 5737893 h 6044962"/>
              <a:gd name="connsiteX40" fmla="*/ 581267 w 6577012"/>
              <a:gd name="connsiteY40" fmla="*/ 5839385 h 6044962"/>
              <a:gd name="connsiteX41" fmla="*/ 636625 w 6577012"/>
              <a:gd name="connsiteY41" fmla="*/ 5950101 h 6044962"/>
              <a:gd name="connsiteX42" fmla="*/ 687480 w 6577012"/>
              <a:gd name="connsiteY42" fmla="*/ 6044962 h 6044962"/>
              <a:gd name="connsiteX43" fmla="*/ 458550 w 6577012"/>
              <a:gd name="connsiteY43" fmla="*/ 6044962 h 6044962"/>
              <a:gd name="connsiteX44" fmla="*/ 433642 w 6577012"/>
              <a:gd name="connsiteY44" fmla="*/ 5987006 h 6044962"/>
              <a:gd name="connsiteX45" fmla="*/ 405963 w 6577012"/>
              <a:gd name="connsiteY45" fmla="*/ 5996234 h 6044962"/>
              <a:gd name="connsiteX46" fmla="*/ 369059 w 6577012"/>
              <a:gd name="connsiteY46" fmla="*/ 5839385 h 6044962"/>
              <a:gd name="connsiteX47" fmla="*/ 249115 w 6577012"/>
              <a:gd name="connsiteY47" fmla="*/ 5571818 h 6044962"/>
              <a:gd name="connsiteX48" fmla="*/ 230661 w 6577012"/>
              <a:gd name="connsiteY48" fmla="*/ 5442647 h 6044962"/>
              <a:gd name="connsiteX49" fmla="*/ 553587 w 6577012"/>
              <a:gd name="connsiteY49" fmla="*/ 5175081 h 6044962"/>
              <a:gd name="connsiteX50" fmla="*/ 574674 w 6577012"/>
              <a:gd name="connsiteY50" fmla="*/ 5222529 h 6044962"/>
              <a:gd name="connsiteX51" fmla="*/ 581267 w 6577012"/>
              <a:gd name="connsiteY51" fmla="*/ 5248893 h 6044962"/>
              <a:gd name="connsiteX52" fmla="*/ 554864 w 6577012"/>
              <a:gd name="connsiteY52" fmla="*/ 5180246 h 6044962"/>
              <a:gd name="connsiteX53" fmla="*/ 452097 w 6577012"/>
              <a:gd name="connsiteY53" fmla="*/ 5092042 h 6044962"/>
              <a:gd name="connsiteX54" fmla="*/ 452097 w 6577012"/>
              <a:gd name="connsiteY54" fmla="*/ 5248893 h 6044962"/>
              <a:gd name="connsiteX55" fmla="*/ 470552 w 6577012"/>
              <a:gd name="connsiteY55" fmla="*/ 5350382 h 6044962"/>
              <a:gd name="connsiteX56" fmla="*/ 516680 w 6577012"/>
              <a:gd name="connsiteY56" fmla="*/ 5359609 h 6044962"/>
              <a:gd name="connsiteX57" fmla="*/ 479777 w 6577012"/>
              <a:gd name="connsiteY57" fmla="*/ 5221213 h 6044962"/>
              <a:gd name="connsiteX58" fmla="*/ 452097 w 6577012"/>
              <a:gd name="connsiteY58" fmla="*/ 5092042 h 6044962"/>
              <a:gd name="connsiteX59" fmla="*/ 507454 w 6577012"/>
              <a:gd name="connsiteY59" fmla="*/ 5036684 h 6044962"/>
              <a:gd name="connsiteX60" fmla="*/ 535134 w 6577012"/>
              <a:gd name="connsiteY60" fmla="*/ 5128949 h 6044962"/>
              <a:gd name="connsiteX61" fmla="*/ 554864 w 6577012"/>
              <a:gd name="connsiteY61" fmla="*/ 5180246 h 6044962"/>
              <a:gd name="connsiteX62" fmla="*/ 578960 w 6577012"/>
              <a:gd name="connsiteY62" fmla="*/ 5277725 h 6044962"/>
              <a:gd name="connsiteX63" fmla="*/ 618172 w 6577012"/>
              <a:gd name="connsiteY63" fmla="*/ 5387289 h 6044962"/>
              <a:gd name="connsiteX64" fmla="*/ 590493 w 6577012"/>
              <a:gd name="connsiteY64" fmla="*/ 5276573 h 6044962"/>
              <a:gd name="connsiteX65" fmla="*/ 590493 w 6577012"/>
              <a:gd name="connsiteY65" fmla="*/ 5258117 h 6044962"/>
              <a:gd name="connsiteX66" fmla="*/ 574674 w 6577012"/>
              <a:gd name="connsiteY66" fmla="*/ 5222529 h 6044962"/>
              <a:gd name="connsiteX67" fmla="*/ 562813 w 6577012"/>
              <a:gd name="connsiteY67" fmla="*/ 5175081 h 6044962"/>
              <a:gd name="connsiteX68" fmla="*/ 507454 w 6577012"/>
              <a:gd name="connsiteY68" fmla="*/ 5036684 h 6044962"/>
              <a:gd name="connsiteX69" fmla="*/ 166509 w 6577012"/>
              <a:gd name="connsiteY69" fmla="*/ 3632970 h 6044962"/>
              <a:gd name="connsiteX70" fmla="*/ 156851 w 6577012"/>
              <a:gd name="connsiteY70" fmla="*/ 3652718 h 6044962"/>
              <a:gd name="connsiteX71" fmla="*/ 129172 w 6577012"/>
              <a:gd name="connsiteY71" fmla="*/ 3828022 h 6044962"/>
              <a:gd name="connsiteX72" fmla="*/ 156851 w 6577012"/>
              <a:gd name="connsiteY72" fmla="*/ 3883379 h 6044962"/>
              <a:gd name="connsiteX73" fmla="*/ 193755 w 6577012"/>
              <a:gd name="connsiteY73" fmla="*/ 3634266 h 6044962"/>
              <a:gd name="connsiteX74" fmla="*/ 166509 w 6577012"/>
              <a:gd name="connsiteY74" fmla="*/ 3632970 h 6044962"/>
              <a:gd name="connsiteX75" fmla="*/ 1430101 w 6577012"/>
              <a:gd name="connsiteY75" fmla="*/ 3292890 h 6044962"/>
              <a:gd name="connsiteX76" fmla="*/ 1439327 w 6577012"/>
              <a:gd name="connsiteY76" fmla="*/ 3385153 h 6044962"/>
              <a:gd name="connsiteX77" fmla="*/ 1448552 w 6577012"/>
              <a:gd name="connsiteY77" fmla="*/ 3357472 h 6044962"/>
              <a:gd name="connsiteX78" fmla="*/ 1448552 w 6577012"/>
              <a:gd name="connsiteY78" fmla="*/ 3320568 h 6044962"/>
              <a:gd name="connsiteX79" fmla="*/ 1430101 w 6577012"/>
              <a:gd name="connsiteY79" fmla="*/ 3292890 h 6044962"/>
              <a:gd name="connsiteX80" fmla="*/ 1550043 w 6577012"/>
              <a:gd name="connsiteY80" fmla="*/ 3043776 h 6044962"/>
              <a:gd name="connsiteX81" fmla="*/ 1513137 w 6577012"/>
              <a:gd name="connsiteY81" fmla="*/ 3089906 h 6044962"/>
              <a:gd name="connsiteX82" fmla="*/ 1503910 w 6577012"/>
              <a:gd name="connsiteY82" fmla="*/ 3136039 h 6044962"/>
              <a:gd name="connsiteX83" fmla="*/ 1513137 w 6577012"/>
              <a:gd name="connsiteY83" fmla="*/ 3053000 h 6044962"/>
              <a:gd name="connsiteX84" fmla="*/ 1476231 w 6577012"/>
              <a:gd name="connsiteY84" fmla="*/ 3136039 h 6044962"/>
              <a:gd name="connsiteX85" fmla="*/ 1467004 w 6577012"/>
              <a:gd name="connsiteY85" fmla="*/ 3237530 h 6044962"/>
              <a:gd name="connsiteX86" fmla="*/ 1467004 w 6577012"/>
              <a:gd name="connsiteY86" fmla="*/ 3302115 h 6044962"/>
              <a:gd name="connsiteX87" fmla="*/ 1531590 w 6577012"/>
              <a:gd name="connsiteY87" fmla="*/ 3117586 h 6044962"/>
              <a:gd name="connsiteX88" fmla="*/ 1550043 w 6577012"/>
              <a:gd name="connsiteY88" fmla="*/ 3043776 h 6044962"/>
              <a:gd name="connsiteX89" fmla="*/ 1540815 w 6577012"/>
              <a:gd name="connsiteY89" fmla="*/ 2969965 h 6044962"/>
              <a:gd name="connsiteX90" fmla="*/ 1513137 w 6577012"/>
              <a:gd name="connsiteY90" fmla="*/ 3006870 h 6044962"/>
              <a:gd name="connsiteX91" fmla="*/ 1522363 w 6577012"/>
              <a:gd name="connsiteY91" fmla="*/ 3034547 h 6044962"/>
              <a:gd name="connsiteX92" fmla="*/ 1550043 w 6577012"/>
              <a:gd name="connsiteY92" fmla="*/ 2988417 h 6044962"/>
              <a:gd name="connsiteX93" fmla="*/ 1540815 w 6577012"/>
              <a:gd name="connsiteY93" fmla="*/ 2969965 h 6044962"/>
              <a:gd name="connsiteX94" fmla="*/ 1559269 w 6577012"/>
              <a:gd name="connsiteY94" fmla="*/ 2868473 h 6044962"/>
              <a:gd name="connsiteX95" fmla="*/ 1550043 w 6577012"/>
              <a:gd name="connsiteY95" fmla="*/ 2933059 h 6044962"/>
              <a:gd name="connsiteX96" fmla="*/ 1568497 w 6577012"/>
              <a:gd name="connsiteY96" fmla="*/ 2877699 h 6044962"/>
              <a:gd name="connsiteX97" fmla="*/ 1559269 w 6577012"/>
              <a:gd name="connsiteY97" fmla="*/ 2868473 h 6044962"/>
              <a:gd name="connsiteX98" fmla="*/ 1553936 w 6577012"/>
              <a:gd name="connsiteY98" fmla="*/ 2783993 h 6044962"/>
              <a:gd name="connsiteX99" fmla="*/ 1550043 w 6577012"/>
              <a:gd name="connsiteY99" fmla="*/ 2859246 h 6044962"/>
              <a:gd name="connsiteX100" fmla="*/ 1550043 w 6577012"/>
              <a:gd name="connsiteY100" fmla="*/ 2822339 h 6044962"/>
              <a:gd name="connsiteX101" fmla="*/ 1553936 w 6577012"/>
              <a:gd name="connsiteY101" fmla="*/ 2783993 h 6044962"/>
              <a:gd name="connsiteX102" fmla="*/ 276794 w 6577012"/>
              <a:gd name="connsiteY102" fmla="*/ 2702398 h 6044962"/>
              <a:gd name="connsiteX103" fmla="*/ 249115 w 6577012"/>
              <a:gd name="connsiteY103" fmla="*/ 2831567 h 6044962"/>
              <a:gd name="connsiteX104" fmla="*/ 258341 w 6577012"/>
              <a:gd name="connsiteY104" fmla="*/ 2803886 h 6044962"/>
              <a:gd name="connsiteX105" fmla="*/ 276794 w 6577012"/>
              <a:gd name="connsiteY105" fmla="*/ 2702398 h 6044962"/>
              <a:gd name="connsiteX106" fmla="*/ 378286 w 6577012"/>
              <a:gd name="connsiteY106" fmla="*/ 2277981 h 6044962"/>
              <a:gd name="connsiteX107" fmla="*/ 369059 w 6577012"/>
              <a:gd name="connsiteY107" fmla="*/ 2342565 h 6044962"/>
              <a:gd name="connsiteX108" fmla="*/ 396739 w 6577012"/>
              <a:gd name="connsiteY108" fmla="*/ 2287206 h 6044962"/>
              <a:gd name="connsiteX109" fmla="*/ 378286 w 6577012"/>
              <a:gd name="connsiteY109" fmla="*/ 2277981 h 6044962"/>
              <a:gd name="connsiteX110" fmla="*/ 470552 w 6577012"/>
              <a:gd name="connsiteY110" fmla="*/ 2093452 h 6044962"/>
              <a:gd name="connsiteX111" fmla="*/ 405965 w 6577012"/>
              <a:gd name="connsiteY111" fmla="*/ 2194944 h 6044962"/>
              <a:gd name="connsiteX112" fmla="*/ 387511 w 6577012"/>
              <a:gd name="connsiteY112" fmla="*/ 2250301 h 6044962"/>
              <a:gd name="connsiteX113" fmla="*/ 470552 w 6577012"/>
              <a:gd name="connsiteY113" fmla="*/ 2093452 h 6044962"/>
              <a:gd name="connsiteX114" fmla="*/ 433644 w 6577012"/>
              <a:gd name="connsiteY114" fmla="*/ 2056546 h 6044962"/>
              <a:gd name="connsiteX115" fmla="*/ 295247 w 6577012"/>
              <a:gd name="connsiteY115" fmla="*/ 2342565 h 6044962"/>
              <a:gd name="connsiteX116" fmla="*/ 322926 w 6577012"/>
              <a:gd name="connsiteY116" fmla="*/ 2351792 h 6044962"/>
              <a:gd name="connsiteX117" fmla="*/ 341381 w 6577012"/>
              <a:gd name="connsiteY117" fmla="*/ 2361020 h 6044962"/>
              <a:gd name="connsiteX118" fmla="*/ 258341 w 6577012"/>
              <a:gd name="connsiteY118" fmla="*/ 2490191 h 6044962"/>
              <a:gd name="connsiteX119" fmla="*/ 212208 w 6577012"/>
              <a:gd name="connsiteY119" fmla="*/ 2564000 h 6044962"/>
              <a:gd name="connsiteX120" fmla="*/ 175302 w 6577012"/>
              <a:gd name="connsiteY120" fmla="*/ 2656265 h 6044962"/>
              <a:gd name="connsiteX121" fmla="*/ 332153 w 6577012"/>
              <a:gd name="connsiteY121" fmla="*/ 2416378 h 6044962"/>
              <a:gd name="connsiteX122" fmla="*/ 359833 w 6577012"/>
              <a:gd name="connsiteY122" fmla="*/ 2296434 h 6044962"/>
              <a:gd name="connsiteX123" fmla="*/ 341381 w 6577012"/>
              <a:gd name="connsiteY123" fmla="*/ 2277981 h 6044962"/>
              <a:gd name="connsiteX124" fmla="*/ 405965 w 6577012"/>
              <a:gd name="connsiteY124" fmla="*/ 2139585 h 6044962"/>
              <a:gd name="connsiteX125" fmla="*/ 433644 w 6577012"/>
              <a:gd name="connsiteY125" fmla="*/ 2056546 h 6044962"/>
              <a:gd name="connsiteX126" fmla="*/ 572040 w 6577012"/>
              <a:gd name="connsiteY126" fmla="*/ 1825885 h 6044962"/>
              <a:gd name="connsiteX127" fmla="*/ 470552 w 6577012"/>
              <a:gd name="connsiteY127" fmla="*/ 1982734 h 6044962"/>
              <a:gd name="connsiteX128" fmla="*/ 452097 w 6577012"/>
              <a:gd name="connsiteY128" fmla="*/ 2010414 h 6044962"/>
              <a:gd name="connsiteX129" fmla="*/ 433644 w 6577012"/>
              <a:gd name="connsiteY129" fmla="*/ 2093452 h 6044962"/>
              <a:gd name="connsiteX130" fmla="*/ 498227 w 6577012"/>
              <a:gd name="connsiteY130" fmla="*/ 2028867 h 6044962"/>
              <a:gd name="connsiteX131" fmla="*/ 516680 w 6577012"/>
              <a:gd name="connsiteY131" fmla="*/ 1982734 h 6044962"/>
              <a:gd name="connsiteX132" fmla="*/ 525907 w 6577012"/>
              <a:gd name="connsiteY132" fmla="*/ 1964281 h 6044962"/>
              <a:gd name="connsiteX133" fmla="*/ 581267 w 6577012"/>
              <a:gd name="connsiteY133" fmla="*/ 1835113 h 6044962"/>
              <a:gd name="connsiteX134" fmla="*/ 572040 w 6577012"/>
              <a:gd name="connsiteY134" fmla="*/ 1825885 h 6044962"/>
              <a:gd name="connsiteX135" fmla="*/ 876512 w 6577012"/>
              <a:gd name="connsiteY135" fmla="*/ 1253847 h 6044962"/>
              <a:gd name="connsiteX136" fmla="*/ 811927 w 6577012"/>
              <a:gd name="connsiteY136" fmla="*/ 1355339 h 6044962"/>
              <a:gd name="connsiteX137" fmla="*/ 765798 w 6577012"/>
              <a:gd name="connsiteY137" fmla="*/ 1438374 h 6044962"/>
              <a:gd name="connsiteX138" fmla="*/ 756569 w 6577012"/>
              <a:gd name="connsiteY138" fmla="*/ 1456827 h 6044962"/>
              <a:gd name="connsiteX139" fmla="*/ 738116 w 6577012"/>
              <a:gd name="connsiteY139" fmla="*/ 1502960 h 6044962"/>
              <a:gd name="connsiteX140" fmla="*/ 719664 w 6577012"/>
              <a:gd name="connsiteY140" fmla="*/ 1567546 h 6044962"/>
              <a:gd name="connsiteX141" fmla="*/ 738116 w 6577012"/>
              <a:gd name="connsiteY141" fmla="*/ 1539866 h 6044962"/>
              <a:gd name="connsiteX142" fmla="*/ 876512 w 6577012"/>
              <a:gd name="connsiteY142" fmla="*/ 1253847 h 6044962"/>
              <a:gd name="connsiteX143" fmla="*/ 1328607 w 6577012"/>
              <a:gd name="connsiteY143" fmla="*/ 257408 h 6044962"/>
              <a:gd name="connsiteX144" fmla="*/ 1264024 w 6577012"/>
              <a:gd name="connsiteY144" fmla="*/ 340447 h 6044962"/>
              <a:gd name="connsiteX145" fmla="*/ 1162532 w 6577012"/>
              <a:gd name="connsiteY145" fmla="*/ 441934 h 6044962"/>
              <a:gd name="connsiteX146" fmla="*/ 1328607 w 6577012"/>
              <a:gd name="connsiteY146" fmla="*/ 257408 h 6044962"/>
              <a:gd name="connsiteX147" fmla="*/ 1337836 w 6577012"/>
              <a:gd name="connsiteY147" fmla="*/ 220502 h 6044962"/>
              <a:gd name="connsiteX148" fmla="*/ 1190212 w 6577012"/>
              <a:gd name="connsiteY148" fmla="*/ 377353 h 6044962"/>
              <a:gd name="connsiteX149" fmla="*/ 1245572 w 6577012"/>
              <a:gd name="connsiteY149" fmla="*/ 275862 h 6044962"/>
              <a:gd name="connsiteX150" fmla="*/ 1337836 w 6577012"/>
              <a:gd name="connsiteY150" fmla="*/ 220502 h 6044962"/>
              <a:gd name="connsiteX151" fmla="*/ 1642308 w 6577012"/>
              <a:gd name="connsiteY151" fmla="*/ 165137 h 6044962"/>
              <a:gd name="connsiteX152" fmla="*/ 1522363 w 6577012"/>
              <a:gd name="connsiteY152" fmla="*/ 257402 h 6044962"/>
              <a:gd name="connsiteX153" fmla="*/ 1463314 w 6577012"/>
              <a:gd name="connsiteY153" fmla="*/ 353353 h 6044962"/>
              <a:gd name="connsiteX154" fmla="*/ 1457778 w 6577012"/>
              <a:gd name="connsiteY154" fmla="*/ 358889 h 6044962"/>
              <a:gd name="connsiteX155" fmla="*/ 1448552 w 6577012"/>
              <a:gd name="connsiteY155" fmla="*/ 377342 h 6044962"/>
              <a:gd name="connsiteX156" fmla="*/ 1463314 w 6577012"/>
              <a:gd name="connsiteY156" fmla="*/ 353353 h 6044962"/>
              <a:gd name="connsiteX157" fmla="*/ 1550043 w 6577012"/>
              <a:gd name="connsiteY157" fmla="*/ 266628 h 6044962"/>
              <a:gd name="connsiteX158" fmla="*/ 1642308 w 6577012"/>
              <a:gd name="connsiteY158" fmla="*/ 165137 h 6044962"/>
              <a:gd name="connsiteX159" fmla="*/ 1669985 w 6577012"/>
              <a:gd name="connsiteY159" fmla="*/ 72883 h 6044962"/>
              <a:gd name="connsiteX160" fmla="*/ 1494684 w 6577012"/>
              <a:gd name="connsiteY160" fmla="*/ 238955 h 6044962"/>
              <a:gd name="connsiteX161" fmla="*/ 1669985 w 6577012"/>
              <a:gd name="connsiteY161" fmla="*/ 72883 h 6044962"/>
              <a:gd name="connsiteX162" fmla="*/ 1777370 w 6577012"/>
              <a:gd name="connsiteY162" fmla="*/ 0 h 6044962"/>
              <a:gd name="connsiteX163" fmla="*/ 1812705 w 6577012"/>
              <a:gd name="connsiteY163" fmla="*/ 0 h 6044962"/>
              <a:gd name="connsiteX164" fmla="*/ 1706894 w 6577012"/>
              <a:gd name="connsiteY164" fmla="*/ 91325 h 6044962"/>
              <a:gd name="connsiteX165" fmla="*/ 1781858 w 6577012"/>
              <a:gd name="connsiteY165" fmla="*/ 38273 h 6044962"/>
              <a:gd name="connsiteX166" fmla="*/ 1828711 w 6577012"/>
              <a:gd name="connsiteY166" fmla="*/ 0 h 6044962"/>
              <a:gd name="connsiteX167" fmla="*/ 6577012 w 6577012"/>
              <a:gd name="connsiteY167" fmla="*/ 0 h 6044962"/>
              <a:gd name="connsiteX168" fmla="*/ 6577012 w 6577012"/>
              <a:gd name="connsiteY168" fmla="*/ 6044962 h 6044962"/>
              <a:gd name="connsiteX169" fmla="*/ 5450689 w 6577012"/>
              <a:gd name="connsiteY169" fmla="*/ 6044962 h 6044962"/>
              <a:gd name="connsiteX170" fmla="*/ 5448214 w 6577012"/>
              <a:gd name="connsiteY170" fmla="*/ 6043520 h 6044962"/>
              <a:gd name="connsiteX171" fmla="*/ 5434376 w 6577012"/>
              <a:gd name="connsiteY171" fmla="*/ 6042367 h 6044962"/>
              <a:gd name="connsiteX172" fmla="*/ 5425149 w 6577012"/>
              <a:gd name="connsiteY172" fmla="*/ 6042367 h 6044962"/>
              <a:gd name="connsiteX173" fmla="*/ 5427784 w 6577012"/>
              <a:gd name="connsiteY173" fmla="*/ 6044962 h 6044962"/>
              <a:gd name="connsiteX174" fmla="*/ 5389542 w 6577012"/>
              <a:gd name="connsiteY174" fmla="*/ 6044962 h 6044962"/>
              <a:gd name="connsiteX175" fmla="*/ 5388242 w 6577012"/>
              <a:gd name="connsiteY175" fmla="*/ 6042367 h 6044962"/>
              <a:gd name="connsiteX176" fmla="*/ 5385646 w 6577012"/>
              <a:gd name="connsiteY176" fmla="*/ 6044962 h 6044962"/>
              <a:gd name="connsiteX177" fmla="*/ 5379016 w 6577012"/>
              <a:gd name="connsiteY177" fmla="*/ 6044962 h 6044962"/>
              <a:gd name="connsiteX178" fmla="*/ 5379016 w 6577012"/>
              <a:gd name="connsiteY178" fmla="*/ 6042367 h 6044962"/>
              <a:gd name="connsiteX179" fmla="*/ 5369790 w 6577012"/>
              <a:gd name="connsiteY179" fmla="*/ 6042367 h 6044962"/>
              <a:gd name="connsiteX180" fmla="*/ 5366761 w 6577012"/>
              <a:gd name="connsiteY180" fmla="*/ 6044962 h 6044962"/>
              <a:gd name="connsiteX181" fmla="*/ 5344104 w 6577012"/>
              <a:gd name="connsiteY181" fmla="*/ 6044962 h 6044962"/>
              <a:gd name="connsiteX182" fmla="*/ 5342110 w 6577012"/>
              <a:gd name="connsiteY182" fmla="*/ 6042367 h 6044962"/>
              <a:gd name="connsiteX183" fmla="*/ 5342455 w 6577012"/>
              <a:gd name="connsiteY183" fmla="*/ 6044962 h 6044962"/>
              <a:gd name="connsiteX184" fmla="*/ 5323660 w 6577012"/>
              <a:gd name="connsiteY184" fmla="*/ 6044962 h 6044962"/>
              <a:gd name="connsiteX185" fmla="*/ 5323660 w 6577012"/>
              <a:gd name="connsiteY185" fmla="*/ 6042367 h 6044962"/>
              <a:gd name="connsiteX186" fmla="*/ 5268300 w 6577012"/>
              <a:gd name="connsiteY186" fmla="*/ 6042367 h 6044962"/>
              <a:gd name="connsiteX187" fmla="*/ 5272844 w 6577012"/>
              <a:gd name="connsiteY187" fmla="*/ 6044962 h 6044962"/>
              <a:gd name="connsiteX188" fmla="*/ 1581287 w 6577012"/>
              <a:gd name="connsiteY188" fmla="*/ 6044962 h 6044962"/>
              <a:gd name="connsiteX189" fmla="*/ 1540815 w 6577012"/>
              <a:gd name="connsiteY189" fmla="*/ 5996234 h 6044962"/>
              <a:gd name="connsiteX190" fmla="*/ 1513137 w 6577012"/>
              <a:gd name="connsiteY190" fmla="*/ 5959327 h 6044962"/>
              <a:gd name="connsiteX191" fmla="*/ 1565807 w 6577012"/>
              <a:gd name="connsiteY191" fmla="*/ 6044962 h 6044962"/>
              <a:gd name="connsiteX192" fmla="*/ 921877 w 6577012"/>
              <a:gd name="connsiteY192" fmla="*/ 6044962 h 6044962"/>
              <a:gd name="connsiteX193" fmla="*/ 916878 w 6577012"/>
              <a:gd name="connsiteY193" fmla="*/ 6035445 h 6044962"/>
              <a:gd name="connsiteX194" fmla="*/ 784249 w 6577012"/>
              <a:gd name="connsiteY194" fmla="*/ 5756347 h 6044962"/>
              <a:gd name="connsiteX195" fmla="*/ 756569 w 6577012"/>
              <a:gd name="connsiteY195" fmla="*/ 5737893 h 6044962"/>
              <a:gd name="connsiteX196" fmla="*/ 691983 w 6577012"/>
              <a:gd name="connsiteY196" fmla="*/ 5562591 h 6044962"/>
              <a:gd name="connsiteX197" fmla="*/ 627399 w 6577012"/>
              <a:gd name="connsiteY197" fmla="*/ 5396514 h 6044962"/>
              <a:gd name="connsiteX198" fmla="*/ 701211 w 6577012"/>
              <a:gd name="connsiteY198" fmla="*/ 5654855 h 6044962"/>
              <a:gd name="connsiteX199" fmla="*/ 802700 w 6577012"/>
              <a:gd name="connsiteY199" fmla="*/ 5857835 h 6044962"/>
              <a:gd name="connsiteX200" fmla="*/ 835136 w 6577012"/>
              <a:gd name="connsiteY200" fmla="*/ 5935686 h 6044962"/>
              <a:gd name="connsiteX201" fmla="*/ 842071 w 6577012"/>
              <a:gd name="connsiteY201" fmla="*/ 5952324 h 6044962"/>
              <a:gd name="connsiteX202" fmla="*/ 830668 w 6577012"/>
              <a:gd name="connsiteY202" fmla="*/ 5934820 h 6044962"/>
              <a:gd name="connsiteX203" fmla="*/ 811927 w 6577012"/>
              <a:gd name="connsiteY203" fmla="*/ 5894741 h 6044962"/>
              <a:gd name="connsiteX204" fmla="*/ 858060 w 6577012"/>
              <a:gd name="connsiteY204" fmla="*/ 6014686 h 6044962"/>
              <a:gd name="connsiteX205" fmla="*/ 873198 w 6577012"/>
              <a:gd name="connsiteY205" fmla="*/ 6044962 h 6044962"/>
              <a:gd name="connsiteX206" fmla="*/ 822845 w 6577012"/>
              <a:gd name="connsiteY206" fmla="*/ 6044962 h 6044962"/>
              <a:gd name="connsiteX207" fmla="*/ 793477 w 6577012"/>
              <a:gd name="connsiteY207" fmla="*/ 5977781 h 6044962"/>
              <a:gd name="connsiteX208" fmla="*/ 655078 w 6577012"/>
              <a:gd name="connsiteY208" fmla="*/ 5571816 h 6044962"/>
              <a:gd name="connsiteX209" fmla="*/ 608946 w 6577012"/>
              <a:gd name="connsiteY209" fmla="*/ 5534910 h 6044962"/>
              <a:gd name="connsiteX210" fmla="*/ 682758 w 6577012"/>
              <a:gd name="connsiteY210" fmla="*/ 5719439 h 6044962"/>
              <a:gd name="connsiteX211" fmla="*/ 673532 w 6577012"/>
              <a:gd name="connsiteY211" fmla="*/ 5747120 h 6044962"/>
              <a:gd name="connsiteX212" fmla="*/ 618172 w 6577012"/>
              <a:gd name="connsiteY212" fmla="*/ 5737893 h 6044962"/>
              <a:gd name="connsiteX213" fmla="*/ 581267 w 6577012"/>
              <a:gd name="connsiteY213" fmla="*/ 5544139 h 6044962"/>
              <a:gd name="connsiteX214" fmla="*/ 553587 w 6577012"/>
              <a:gd name="connsiteY214" fmla="*/ 5498007 h 6044962"/>
              <a:gd name="connsiteX215" fmla="*/ 599719 w 6577012"/>
              <a:gd name="connsiteY215" fmla="*/ 5700987 h 6044962"/>
              <a:gd name="connsiteX216" fmla="*/ 645853 w 6577012"/>
              <a:gd name="connsiteY216" fmla="*/ 5867063 h 6044962"/>
              <a:gd name="connsiteX217" fmla="*/ 645853 w 6577012"/>
              <a:gd name="connsiteY217" fmla="*/ 5811703 h 6044962"/>
              <a:gd name="connsiteX218" fmla="*/ 599719 w 6577012"/>
              <a:gd name="connsiteY218" fmla="*/ 5737893 h 6044962"/>
              <a:gd name="connsiteX219" fmla="*/ 562813 w 6577012"/>
              <a:gd name="connsiteY219" fmla="*/ 5664081 h 6044962"/>
              <a:gd name="connsiteX220" fmla="*/ 479777 w 6577012"/>
              <a:gd name="connsiteY220" fmla="*/ 5424195 h 6044962"/>
              <a:gd name="connsiteX221" fmla="*/ 498227 w 6577012"/>
              <a:gd name="connsiteY221" fmla="*/ 5525686 h 6044962"/>
              <a:gd name="connsiteX222" fmla="*/ 507454 w 6577012"/>
              <a:gd name="connsiteY222" fmla="*/ 5627175 h 6044962"/>
              <a:gd name="connsiteX223" fmla="*/ 479777 w 6577012"/>
              <a:gd name="connsiteY223" fmla="*/ 5544139 h 6044962"/>
              <a:gd name="connsiteX224" fmla="*/ 461323 w 6577012"/>
              <a:gd name="connsiteY224" fmla="*/ 5470327 h 6044962"/>
              <a:gd name="connsiteX225" fmla="*/ 433644 w 6577012"/>
              <a:gd name="connsiteY225" fmla="*/ 5331930 h 6044962"/>
              <a:gd name="connsiteX226" fmla="*/ 378286 w 6577012"/>
              <a:gd name="connsiteY226" fmla="*/ 5082817 h 6044962"/>
              <a:gd name="connsiteX227" fmla="*/ 369059 w 6577012"/>
              <a:gd name="connsiteY227" fmla="*/ 5110495 h 6044962"/>
              <a:gd name="connsiteX228" fmla="*/ 341381 w 6577012"/>
              <a:gd name="connsiteY228" fmla="*/ 4907515 h 6044962"/>
              <a:gd name="connsiteX229" fmla="*/ 313700 w 6577012"/>
              <a:gd name="connsiteY229" fmla="*/ 4990553 h 6044962"/>
              <a:gd name="connsiteX230" fmla="*/ 359833 w 6577012"/>
              <a:gd name="connsiteY230" fmla="*/ 5175081 h 6044962"/>
              <a:gd name="connsiteX231" fmla="*/ 415191 w 6577012"/>
              <a:gd name="connsiteY231" fmla="*/ 5359609 h 6044962"/>
              <a:gd name="connsiteX232" fmla="*/ 461323 w 6577012"/>
              <a:gd name="connsiteY232" fmla="*/ 5590269 h 6044962"/>
              <a:gd name="connsiteX233" fmla="*/ 396739 w 6577012"/>
              <a:gd name="connsiteY233" fmla="*/ 5424195 h 6044962"/>
              <a:gd name="connsiteX234" fmla="*/ 276794 w 6577012"/>
              <a:gd name="connsiteY234" fmla="*/ 4925968 h 6044962"/>
              <a:gd name="connsiteX235" fmla="*/ 239889 w 6577012"/>
              <a:gd name="connsiteY235" fmla="*/ 5009003 h 6044962"/>
              <a:gd name="connsiteX236" fmla="*/ 184529 w 6577012"/>
              <a:gd name="connsiteY236" fmla="*/ 4833703 h 6044962"/>
              <a:gd name="connsiteX237" fmla="*/ 193755 w 6577012"/>
              <a:gd name="connsiteY237" fmla="*/ 5018231 h 6044962"/>
              <a:gd name="connsiteX238" fmla="*/ 166076 w 6577012"/>
              <a:gd name="connsiteY238" fmla="*/ 4916740 h 6044962"/>
              <a:gd name="connsiteX239" fmla="*/ 156851 w 6577012"/>
              <a:gd name="connsiteY239" fmla="*/ 5055136 h 6044962"/>
              <a:gd name="connsiteX240" fmla="*/ 129172 w 6577012"/>
              <a:gd name="connsiteY240" fmla="*/ 4879835 h 6044962"/>
              <a:gd name="connsiteX241" fmla="*/ 101493 w 6577012"/>
              <a:gd name="connsiteY241" fmla="*/ 4695307 h 6044962"/>
              <a:gd name="connsiteX242" fmla="*/ 83039 w 6577012"/>
              <a:gd name="connsiteY242" fmla="*/ 4510777 h 6044962"/>
              <a:gd name="connsiteX243" fmla="*/ 73813 w 6577012"/>
              <a:gd name="connsiteY243" fmla="*/ 4427741 h 6044962"/>
              <a:gd name="connsiteX244" fmla="*/ 73813 w 6577012"/>
              <a:gd name="connsiteY244" fmla="*/ 4353929 h 6044962"/>
              <a:gd name="connsiteX245" fmla="*/ 55360 w 6577012"/>
              <a:gd name="connsiteY245" fmla="*/ 4252437 h 6044962"/>
              <a:gd name="connsiteX246" fmla="*/ 36907 w 6577012"/>
              <a:gd name="connsiteY246" fmla="*/ 4252437 h 6044962"/>
              <a:gd name="connsiteX247" fmla="*/ 46134 w 6577012"/>
              <a:gd name="connsiteY247" fmla="*/ 4464645 h 6044962"/>
              <a:gd name="connsiteX248" fmla="*/ 55360 w 6577012"/>
              <a:gd name="connsiteY248" fmla="*/ 4704531 h 6044962"/>
              <a:gd name="connsiteX249" fmla="*/ 9228 w 6577012"/>
              <a:gd name="connsiteY249" fmla="*/ 4427741 h 6044962"/>
              <a:gd name="connsiteX250" fmla="*/ 0 w 6577012"/>
              <a:gd name="connsiteY250" fmla="*/ 4086362 h 6044962"/>
              <a:gd name="connsiteX251" fmla="*/ 27680 w 6577012"/>
              <a:gd name="connsiteY251" fmla="*/ 3698851 h 6044962"/>
              <a:gd name="connsiteX252" fmla="*/ 36907 w 6577012"/>
              <a:gd name="connsiteY252" fmla="*/ 3514323 h 6044962"/>
              <a:gd name="connsiteX253" fmla="*/ 46134 w 6577012"/>
              <a:gd name="connsiteY253" fmla="*/ 3329793 h 6044962"/>
              <a:gd name="connsiteX254" fmla="*/ 46134 w 6577012"/>
              <a:gd name="connsiteY254" fmla="*/ 3246756 h 6044962"/>
              <a:gd name="connsiteX255" fmla="*/ 73813 w 6577012"/>
              <a:gd name="connsiteY255" fmla="*/ 3209851 h 6044962"/>
              <a:gd name="connsiteX256" fmla="*/ 46134 w 6577012"/>
              <a:gd name="connsiteY256" fmla="*/ 3625038 h 6044962"/>
              <a:gd name="connsiteX257" fmla="*/ 73813 w 6577012"/>
              <a:gd name="connsiteY257" fmla="*/ 3698851 h 6044962"/>
              <a:gd name="connsiteX258" fmla="*/ 73813 w 6577012"/>
              <a:gd name="connsiteY258" fmla="*/ 3920285 h 6044962"/>
              <a:gd name="connsiteX259" fmla="*/ 36907 w 6577012"/>
              <a:gd name="connsiteY259" fmla="*/ 3947965 h 6044962"/>
              <a:gd name="connsiteX260" fmla="*/ 36907 w 6577012"/>
              <a:gd name="connsiteY260" fmla="*/ 4086362 h 6044962"/>
              <a:gd name="connsiteX261" fmla="*/ 36907 w 6577012"/>
              <a:gd name="connsiteY261" fmla="*/ 4233985 h 6044962"/>
              <a:gd name="connsiteX262" fmla="*/ 73813 w 6577012"/>
              <a:gd name="connsiteY262" fmla="*/ 4233985 h 6044962"/>
              <a:gd name="connsiteX263" fmla="*/ 101493 w 6577012"/>
              <a:gd name="connsiteY263" fmla="*/ 4077136 h 6044962"/>
              <a:gd name="connsiteX264" fmla="*/ 119945 w 6577012"/>
              <a:gd name="connsiteY264" fmla="*/ 4206304 h 6044962"/>
              <a:gd name="connsiteX265" fmla="*/ 184529 w 6577012"/>
              <a:gd name="connsiteY265" fmla="*/ 4104815 h 6044962"/>
              <a:gd name="connsiteX266" fmla="*/ 138398 w 6577012"/>
              <a:gd name="connsiteY266" fmla="*/ 4104815 h 6044962"/>
              <a:gd name="connsiteX267" fmla="*/ 129172 w 6577012"/>
              <a:gd name="connsiteY267" fmla="*/ 3929512 h 6044962"/>
              <a:gd name="connsiteX268" fmla="*/ 101493 w 6577012"/>
              <a:gd name="connsiteY268" fmla="*/ 3800342 h 6044962"/>
              <a:gd name="connsiteX269" fmla="*/ 101493 w 6577012"/>
              <a:gd name="connsiteY269" fmla="*/ 3717304 h 6044962"/>
              <a:gd name="connsiteX270" fmla="*/ 110719 w 6577012"/>
              <a:gd name="connsiteY270" fmla="*/ 3634266 h 6044962"/>
              <a:gd name="connsiteX271" fmla="*/ 119945 w 6577012"/>
              <a:gd name="connsiteY271" fmla="*/ 3468191 h 6044962"/>
              <a:gd name="connsiteX272" fmla="*/ 166076 w 6577012"/>
              <a:gd name="connsiteY272" fmla="*/ 3136039 h 6044962"/>
              <a:gd name="connsiteX273" fmla="*/ 249115 w 6577012"/>
              <a:gd name="connsiteY273" fmla="*/ 2785433 h 6044962"/>
              <a:gd name="connsiteX274" fmla="*/ 332153 w 6577012"/>
              <a:gd name="connsiteY274" fmla="*/ 2490191 h 6044962"/>
              <a:gd name="connsiteX275" fmla="*/ 341381 w 6577012"/>
              <a:gd name="connsiteY275" fmla="*/ 2471738 h 6044962"/>
              <a:gd name="connsiteX276" fmla="*/ 249115 w 6577012"/>
              <a:gd name="connsiteY276" fmla="*/ 2674717 h 6044962"/>
              <a:gd name="connsiteX277" fmla="*/ 230661 w 6577012"/>
              <a:gd name="connsiteY277" fmla="*/ 2776207 h 6044962"/>
              <a:gd name="connsiteX278" fmla="*/ 193755 w 6577012"/>
              <a:gd name="connsiteY278" fmla="*/ 2905379 h 6044962"/>
              <a:gd name="connsiteX279" fmla="*/ 110719 w 6577012"/>
              <a:gd name="connsiteY279" fmla="*/ 3126811 h 6044962"/>
              <a:gd name="connsiteX280" fmla="*/ 64586 w 6577012"/>
              <a:gd name="connsiteY280" fmla="*/ 3089906 h 6044962"/>
              <a:gd name="connsiteX281" fmla="*/ 83039 w 6577012"/>
              <a:gd name="connsiteY281" fmla="*/ 2979190 h 6044962"/>
              <a:gd name="connsiteX282" fmla="*/ 119945 w 6577012"/>
              <a:gd name="connsiteY282" fmla="*/ 2877699 h 6044962"/>
              <a:gd name="connsiteX283" fmla="*/ 138398 w 6577012"/>
              <a:gd name="connsiteY283" fmla="*/ 2730077 h 6044962"/>
              <a:gd name="connsiteX284" fmla="*/ 202982 w 6577012"/>
              <a:gd name="connsiteY284" fmla="*/ 2536321 h 6044962"/>
              <a:gd name="connsiteX285" fmla="*/ 286020 w 6577012"/>
              <a:gd name="connsiteY285" fmla="*/ 2351792 h 6044962"/>
              <a:gd name="connsiteX286" fmla="*/ 350607 w 6577012"/>
              <a:gd name="connsiteY286" fmla="*/ 2185718 h 6044962"/>
              <a:gd name="connsiteX287" fmla="*/ 387511 w 6577012"/>
              <a:gd name="connsiteY287" fmla="*/ 2047320 h 6044962"/>
              <a:gd name="connsiteX288" fmla="*/ 498227 w 6577012"/>
              <a:gd name="connsiteY288" fmla="*/ 1779753 h 6044962"/>
              <a:gd name="connsiteX289" fmla="*/ 608946 w 6577012"/>
              <a:gd name="connsiteY289" fmla="*/ 1632132 h 6044962"/>
              <a:gd name="connsiteX290" fmla="*/ 553587 w 6577012"/>
              <a:gd name="connsiteY290" fmla="*/ 1687487 h 6044962"/>
              <a:gd name="connsiteX291" fmla="*/ 627399 w 6577012"/>
              <a:gd name="connsiteY291" fmla="*/ 1512188 h 6044962"/>
              <a:gd name="connsiteX292" fmla="*/ 682758 w 6577012"/>
              <a:gd name="connsiteY292" fmla="*/ 1456827 h 6044962"/>
              <a:gd name="connsiteX293" fmla="*/ 784249 w 6577012"/>
              <a:gd name="connsiteY293" fmla="*/ 1244620 h 6044962"/>
              <a:gd name="connsiteX294" fmla="*/ 802700 w 6577012"/>
              <a:gd name="connsiteY294" fmla="*/ 1216941 h 6044962"/>
              <a:gd name="connsiteX295" fmla="*/ 830379 w 6577012"/>
              <a:gd name="connsiteY295" fmla="*/ 1143130 h 6044962"/>
              <a:gd name="connsiteX296" fmla="*/ 839608 w 6577012"/>
              <a:gd name="connsiteY296" fmla="*/ 1152355 h 6044962"/>
              <a:gd name="connsiteX297" fmla="*/ 904192 w 6577012"/>
              <a:gd name="connsiteY297" fmla="*/ 1032422 h 6044962"/>
              <a:gd name="connsiteX298" fmla="*/ 987230 w 6577012"/>
              <a:gd name="connsiteY298" fmla="*/ 967836 h 6044962"/>
              <a:gd name="connsiteX299" fmla="*/ 987230 w 6577012"/>
              <a:gd name="connsiteY299" fmla="*/ 930929 h 6044962"/>
              <a:gd name="connsiteX300" fmla="*/ 1070270 w 6577012"/>
              <a:gd name="connsiteY300" fmla="*/ 820213 h 6044962"/>
              <a:gd name="connsiteX301" fmla="*/ 1153306 w 6577012"/>
              <a:gd name="connsiteY301" fmla="*/ 718723 h 6044962"/>
              <a:gd name="connsiteX302" fmla="*/ 1236343 w 6577012"/>
              <a:gd name="connsiteY302" fmla="*/ 626457 h 6044962"/>
              <a:gd name="connsiteX303" fmla="*/ 1319383 w 6577012"/>
              <a:gd name="connsiteY303" fmla="*/ 534195 h 6044962"/>
              <a:gd name="connsiteX304" fmla="*/ 1402421 w 6577012"/>
              <a:gd name="connsiteY304" fmla="*/ 441930 h 6044962"/>
              <a:gd name="connsiteX305" fmla="*/ 1439327 w 6577012"/>
              <a:gd name="connsiteY305" fmla="*/ 405024 h 6044962"/>
              <a:gd name="connsiteX306" fmla="*/ 1457778 w 6577012"/>
              <a:gd name="connsiteY306" fmla="*/ 377342 h 6044962"/>
              <a:gd name="connsiteX307" fmla="*/ 1411647 w 6577012"/>
              <a:gd name="connsiteY307" fmla="*/ 405024 h 6044962"/>
              <a:gd name="connsiteX308" fmla="*/ 1347061 w 6577012"/>
              <a:gd name="connsiteY308" fmla="*/ 451155 h 6044962"/>
              <a:gd name="connsiteX309" fmla="*/ 1300929 w 6577012"/>
              <a:gd name="connsiteY309" fmla="*/ 515741 h 6044962"/>
              <a:gd name="connsiteX310" fmla="*/ 1282476 w 6577012"/>
              <a:gd name="connsiteY310" fmla="*/ 534195 h 6044962"/>
              <a:gd name="connsiteX311" fmla="*/ 1291703 w 6577012"/>
              <a:gd name="connsiteY311" fmla="*/ 543421 h 6044962"/>
              <a:gd name="connsiteX312" fmla="*/ 1273251 w 6577012"/>
              <a:gd name="connsiteY312" fmla="*/ 552646 h 6044962"/>
              <a:gd name="connsiteX313" fmla="*/ 1227118 w 6577012"/>
              <a:gd name="connsiteY313" fmla="*/ 608004 h 6044962"/>
              <a:gd name="connsiteX314" fmla="*/ 1217890 w 6577012"/>
              <a:gd name="connsiteY314" fmla="*/ 598779 h 6044962"/>
              <a:gd name="connsiteX315" fmla="*/ 1088722 w 6577012"/>
              <a:gd name="connsiteY315" fmla="*/ 764855 h 6044962"/>
              <a:gd name="connsiteX316" fmla="*/ 1180985 w 6577012"/>
              <a:gd name="connsiteY316" fmla="*/ 635684 h 6044962"/>
              <a:gd name="connsiteX317" fmla="*/ 1079496 w 6577012"/>
              <a:gd name="connsiteY317" fmla="*/ 691043 h 6044962"/>
              <a:gd name="connsiteX318" fmla="*/ 968779 w 6577012"/>
              <a:gd name="connsiteY318" fmla="*/ 810988 h 6044962"/>
              <a:gd name="connsiteX319" fmla="*/ 1144080 w 6577012"/>
              <a:gd name="connsiteY319" fmla="*/ 580325 h 6044962"/>
              <a:gd name="connsiteX320" fmla="*/ 1171757 w 6577012"/>
              <a:gd name="connsiteY320" fmla="*/ 608004 h 6044962"/>
              <a:gd name="connsiteX321" fmla="*/ 1264024 w 6577012"/>
              <a:gd name="connsiteY321" fmla="*/ 497288 h 6044962"/>
              <a:gd name="connsiteX322" fmla="*/ 1402421 w 6577012"/>
              <a:gd name="connsiteY322" fmla="*/ 349663 h 6044962"/>
              <a:gd name="connsiteX323" fmla="*/ 1688441 w 6577012"/>
              <a:gd name="connsiteY323" fmla="*/ 72872 h 6044962"/>
              <a:gd name="connsiteX324" fmla="*/ 1395409 w 6577012"/>
              <a:gd name="connsiteY324" fmla="*/ 0 h 6044962"/>
              <a:gd name="connsiteX325" fmla="*/ 1420489 w 6577012"/>
              <a:gd name="connsiteY325" fmla="*/ 0 h 6044962"/>
              <a:gd name="connsiteX326" fmla="*/ 1418998 w 6577012"/>
              <a:gd name="connsiteY326" fmla="*/ 3671 h 6044962"/>
              <a:gd name="connsiteX327" fmla="*/ 1383966 w 6577012"/>
              <a:gd name="connsiteY327" fmla="*/ 45190 h 6044962"/>
              <a:gd name="connsiteX328" fmla="*/ 1394345 w 6577012"/>
              <a:gd name="connsiteY328" fmla="*/ 1362 h 604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6577012" h="6044962">
                <a:moveTo>
                  <a:pt x="5309818" y="6029681"/>
                </a:moveTo>
                <a:cubicBezTo>
                  <a:pt x="5305206" y="6030832"/>
                  <a:pt x="5300593" y="6033139"/>
                  <a:pt x="5295980" y="6033139"/>
                </a:cubicBezTo>
                <a:cubicBezTo>
                  <a:pt x="5305206" y="6033139"/>
                  <a:pt x="5314431" y="6033139"/>
                  <a:pt x="5323660" y="6033139"/>
                </a:cubicBezTo>
                <a:cubicBezTo>
                  <a:pt x="5319044" y="6028526"/>
                  <a:pt x="5314431" y="6028526"/>
                  <a:pt x="5309818" y="6029681"/>
                </a:cubicBezTo>
                <a:close/>
                <a:moveTo>
                  <a:pt x="729161" y="6029174"/>
                </a:moveTo>
                <a:cubicBezTo>
                  <a:pt x="730800" y="6028957"/>
                  <a:pt x="732856" y="6029967"/>
                  <a:pt x="735379" y="6032561"/>
                </a:cubicBezTo>
                <a:lnTo>
                  <a:pt x="744056" y="6044962"/>
                </a:lnTo>
                <a:lnTo>
                  <a:pt x="724712" y="6044962"/>
                </a:lnTo>
                <a:lnTo>
                  <a:pt x="725433" y="6033139"/>
                </a:lnTo>
                <a:cubicBezTo>
                  <a:pt x="726295" y="6030832"/>
                  <a:pt x="727522" y="6029390"/>
                  <a:pt x="729161" y="6029174"/>
                </a:cubicBezTo>
                <a:close/>
                <a:moveTo>
                  <a:pt x="5526640" y="5996234"/>
                </a:moveTo>
                <a:cubicBezTo>
                  <a:pt x="5517414" y="5996234"/>
                  <a:pt x="5508188" y="6005460"/>
                  <a:pt x="5498961" y="6005460"/>
                </a:cubicBezTo>
                <a:cubicBezTo>
                  <a:pt x="5508188" y="6014686"/>
                  <a:pt x="5508188" y="6014686"/>
                  <a:pt x="5526640" y="6005460"/>
                </a:cubicBezTo>
                <a:cubicBezTo>
                  <a:pt x="5526640" y="6005460"/>
                  <a:pt x="5526640" y="5996234"/>
                  <a:pt x="5526640" y="5996234"/>
                </a:cubicBezTo>
                <a:close/>
                <a:moveTo>
                  <a:pt x="5388242" y="5977781"/>
                </a:moveTo>
                <a:cubicBezTo>
                  <a:pt x="5379016" y="5977781"/>
                  <a:pt x="5379016" y="5987006"/>
                  <a:pt x="5369790" y="5987006"/>
                </a:cubicBezTo>
                <a:cubicBezTo>
                  <a:pt x="5379016" y="5996234"/>
                  <a:pt x="5388242" y="5996234"/>
                  <a:pt x="5397470" y="5996234"/>
                </a:cubicBezTo>
                <a:cubicBezTo>
                  <a:pt x="5388242" y="5987006"/>
                  <a:pt x="5388242" y="5987006"/>
                  <a:pt x="5388242" y="5977781"/>
                </a:cubicBezTo>
                <a:close/>
                <a:moveTo>
                  <a:pt x="842071" y="5952324"/>
                </a:moveTo>
                <a:lnTo>
                  <a:pt x="851139" y="5966247"/>
                </a:lnTo>
                <a:cubicBezTo>
                  <a:pt x="862672" y="5982393"/>
                  <a:pt x="867285" y="5987006"/>
                  <a:pt x="848833" y="5968553"/>
                </a:cubicBezTo>
                <a:close/>
                <a:moveTo>
                  <a:pt x="710437" y="5922421"/>
                </a:moveTo>
                <a:cubicBezTo>
                  <a:pt x="728891" y="5957021"/>
                  <a:pt x="746190" y="5989313"/>
                  <a:pt x="762769" y="6019876"/>
                </a:cubicBezTo>
                <a:lnTo>
                  <a:pt x="776599" y="6044962"/>
                </a:lnTo>
                <a:lnTo>
                  <a:pt x="752840" y="6044962"/>
                </a:lnTo>
                <a:lnTo>
                  <a:pt x="740424" y="6020451"/>
                </a:lnTo>
                <a:cubicBezTo>
                  <a:pt x="726584" y="5998539"/>
                  <a:pt x="710437" y="5982394"/>
                  <a:pt x="710437" y="6005460"/>
                </a:cubicBezTo>
                <a:cubicBezTo>
                  <a:pt x="701211" y="5968553"/>
                  <a:pt x="691983" y="5922421"/>
                  <a:pt x="710437" y="5922421"/>
                </a:cubicBezTo>
                <a:close/>
                <a:moveTo>
                  <a:pt x="230661" y="5442647"/>
                </a:moveTo>
                <a:cubicBezTo>
                  <a:pt x="258341" y="5442647"/>
                  <a:pt x="286020" y="5562593"/>
                  <a:pt x="313700" y="5636404"/>
                </a:cubicBezTo>
                <a:cubicBezTo>
                  <a:pt x="332153" y="5636404"/>
                  <a:pt x="322926" y="5590271"/>
                  <a:pt x="350607" y="5599498"/>
                </a:cubicBezTo>
                <a:cubicBezTo>
                  <a:pt x="369059" y="5682534"/>
                  <a:pt x="405963" y="5737893"/>
                  <a:pt x="433642" y="5793253"/>
                </a:cubicBezTo>
                <a:cubicBezTo>
                  <a:pt x="461321" y="5848611"/>
                  <a:pt x="489002" y="5894741"/>
                  <a:pt x="507454" y="5959327"/>
                </a:cubicBezTo>
                <a:cubicBezTo>
                  <a:pt x="516680" y="5977781"/>
                  <a:pt x="535134" y="5996234"/>
                  <a:pt x="544361" y="5996234"/>
                </a:cubicBezTo>
                <a:cubicBezTo>
                  <a:pt x="562813" y="5987006"/>
                  <a:pt x="553587" y="5940874"/>
                  <a:pt x="525907" y="5885518"/>
                </a:cubicBezTo>
                <a:cubicBezTo>
                  <a:pt x="516680" y="5857837"/>
                  <a:pt x="498227" y="5830158"/>
                  <a:pt x="489002" y="5802479"/>
                </a:cubicBezTo>
                <a:cubicBezTo>
                  <a:pt x="470549" y="5774800"/>
                  <a:pt x="461321" y="5747120"/>
                  <a:pt x="461321" y="5728667"/>
                </a:cubicBezTo>
                <a:cubicBezTo>
                  <a:pt x="498227" y="5774800"/>
                  <a:pt x="544361" y="5931648"/>
                  <a:pt x="590493" y="6014686"/>
                </a:cubicBezTo>
                <a:cubicBezTo>
                  <a:pt x="599719" y="5987006"/>
                  <a:pt x="590493" y="5940874"/>
                  <a:pt x="572040" y="5885518"/>
                </a:cubicBezTo>
                <a:cubicBezTo>
                  <a:pt x="562813" y="5830158"/>
                  <a:pt x="535134" y="5774800"/>
                  <a:pt x="525907" y="5737893"/>
                </a:cubicBezTo>
                <a:cubicBezTo>
                  <a:pt x="544361" y="5765572"/>
                  <a:pt x="562813" y="5802479"/>
                  <a:pt x="581267" y="5839385"/>
                </a:cubicBezTo>
                <a:cubicBezTo>
                  <a:pt x="599719" y="5876290"/>
                  <a:pt x="618172" y="5913197"/>
                  <a:pt x="636625" y="5950101"/>
                </a:cubicBezTo>
                <a:lnTo>
                  <a:pt x="687480" y="6044962"/>
                </a:lnTo>
                <a:lnTo>
                  <a:pt x="458550" y="6044962"/>
                </a:lnTo>
                <a:lnTo>
                  <a:pt x="433642" y="5987006"/>
                </a:lnTo>
                <a:cubicBezTo>
                  <a:pt x="415190" y="5950101"/>
                  <a:pt x="424417" y="6005460"/>
                  <a:pt x="405963" y="5996234"/>
                </a:cubicBezTo>
                <a:cubicBezTo>
                  <a:pt x="359833" y="5903969"/>
                  <a:pt x="387511" y="5903969"/>
                  <a:pt x="369059" y="5839385"/>
                </a:cubicBezTo>
                <a:cubicBezTo>
                  <a:pt x="295247" y="5747120"/>
                  <a:pt x="295247" y="5627175"/>
                  <a:pt x="249115" y="5571818"/>
                </a:cubicBezTo>
                <a:cubicBezTo>
                  <a:pt x="249115" y="5534912"/>
                  <a:pt x="276794" y="5544139"/>
                  <a:pt x="230661" y="5442647"/>
                </a:cubicBezTo>
                <a:close/>
                <a:moveTo>
                  <a:pt x="553587" y="5175081"/>
                </a:moveTo>
                <a:lnTo>
                  <a:pt x="574674" y="5222529"/>
                </a:lnTo>
                <a:lnTo>
                  <a:pt x="581267" y="5248893"/>
                </a:lnTo>
                <a:lnTo>
                  <a:pt x="554864" y="5180246"/>
                </a:lnTo>
                <a:close/>
                <a:moveTo>
                  <a:pt x="452097" y="5092042"/>
                </a:moveTo>
                <a:cubicBezTo>
                  <a:pt x="415191" y="5092042"/>
                  <a:pt x="516680" y="5341156"/>
                  <a:pt x="452097" y="5248893"/>
                </a:cubicBezTo>
                <a:cubicBezTo>
                  <a:pt x="461323" y="5295023"/>
                  <a:pt x="452097" y="5304249"/>
                  <a:pt x="470552" y="5350382"/>
                </a:cubicBezTo>
                <a:cubicBezTo>
                  <a:pt x="498227" y="5378062"/>
                  <a:pt x="489002" y="5341156"/>
                  <a:pt x="516680" y="5359609"/>
                </a:cubicBezTo>
                <a:cubicBezTo>
                  <a:pt x="507454" y="5295023"/>
                  <a:pt x="489002" y="5258117"/>
                  <a:pt x="479777" y="5221213"/>
                </a:cubicBezTo>
                <a:cubicBezTo>
                  <a:pt x="470552" y="5184307"/>
                  <a:pt x="461323" y="5147401"/>
                  <a:pt x="452097" y="5092042"/>
                </a:cubicBezTo>
                <a:close/>
                <a:moveTo>
                  <a:pt x="507454" y="5036684"/>
                </a:moveTo>
                <a:cubicBezTo>
                  <a:pt x="516680" y="5073589"/>
                  <a:pt x="525907" y="5101269"/>
                  <a:pt x="535134" y="5128949"/>
                </a:cubicBezTo>
                <a:lnTo>
                  <a:pt x="554864" y="5180246"/>
                </a:lnTo>
                <a:lnTo>
                  <a:pt x="578960" y="5277725"/>
                </a:lnTo>
                <a:cubicBezTo>
                  <a:pt x="588186" y="5311170"/>
                  <a:pt x="599719" y="5345769"/>
                  <a:pt x="618172" y="5387289"/>
                </a:cubicBezTo>
                <a:cubicBezTo>
                  <a:pt x="608946" y="5350382"/>
                  <a:pt x="599719" y="5313477"/>
                  <a:pt x="590493" y="5276573"/>
                </a:cubicBezTo>
                <a:cubicBezTo>
                  <a:pt x="590493" y="5267346"/>
                  <a:pt x="590493" y="5267346"/>
                  <a:pt x="590493" y="5258117"/>
                </a:cubicBezTo>
                <a:lnTo>
                  <a:pt x="574674" y="5222529"/>
                </a:lnTo>
                <a:lnTo>
                  <a:pt x="562813" y="5175081"/>
                </a:lnTo>
                <a:cubicBezTo>
                  <a:pt x="553587" y="5110495"/>
                  <a:pt x="535134" y="5064363"/>
                  <a:pt x="507454" y="5036684"/>
                </a:cubicBezTo>
                <a:close/>
                <a:moveTo>
                  <a:pt x="166509" y="3632970"/>
                </a:moveTo>
                <a:cubicBezTo>
                  <a:pt x="162616" y="3628500"/>
                  <a:pt x="159158" y="3631958"/>
                  <a:pt x="156851" y="3652718"/>
                </a:cubicBezTo>
                <a:cubicBezTo>
                  <a:pt x="156851" y="3671171"/>
                  <a:pt x="138398" y="3744983"/>
                  <a:pt x="129172" y="3828022"/>
                </a:cubicBezTo>
                <a:cubicBezTo>
                  <a:pt x="156851" y="3828022"/>
                  <a:pt x="156851" y="3781889"/>
                  <a:pt x="156851" y="3883379"/>
                </a:cubicBezTo>
                <a:cubicBezTo>
                  <a:pt x="212208" y="3892608"/>
                  <a:pt x="202982" y="3735757"/>
                  <a:pt x="193755" y="3634266"/>
                </a:cubicBezTo>
                <a:cubicBezTo>
                  <a:pt x="193755" y="3731144"/>
                  <a:pt x="178185" y="3646378"/>
                  <a:pt x="166509" y="3632970"/>
                </a:cubicBezTo>
                <a:close/>
                <a:moveTo>
                  <a:pt x="1430101" y="3292890"/>
                </a:moveTo>
                <a:cubicBezTo>
                  <a:pt x="1430101" y="3329793"/>
                  <a:pt x="1430101" y="3357472"/>
                  <a:pt x="1439327" y="3385153"/>
                </a:cubicBezTo>
                <a:cubicBezTo>
                  <a:pt x="1439327" y="3375925"/>
                  <a:pt x="1448552" y="3366699"/>
                  <a:pt x="1448552" y="3357472"/>
                </a:cubicBezTo>
                <a:cubicBezTo>
                  <a:pt x="1448552" y="3348246"/>
                  <a:pt x="1448552" y="3339023"/>
                  <a:pt x="1448552" y="3320568"/>
                </a:cubicBezTo>
                <a:cubicBezTo>
                  <a:pt x="1430101" y="3329793"/>
                  <a:pt x="1439327" y="3292890"/>
                  <a:pt x="1430101" y="3292890"/>
                </a:cubicBezTo>
                <a:close/>
                <a:moveTo>
                  <a:pt x="1550043" y="3043776"/>
                </a:moveTo>
                <a:cubicBezTo>
                  <a:pt x="1531590" y="3043776"/>
                  <a:pt x="1522363" y="3062227"/>
                  <a:pt x="1513137" y="3089906"/>
                </a:cubicBezTo>
                <a:cubicBezTo>
                  <a:pt x="1503910" y="3108358"/>
                  <a:pt x="1503910" y="3126811"/>
                  <a:pt x="1503910" y="3136039"/>
                </a:cubicBezTo>
                <a:cubicBezTo>
                  <a:pt x="1503910" y="3117586"/>
                  <a:pt x="1503910" y="3089906"/>
                  <a:pt x="1513137" y="3053000"/>
                </a:cubicBezTo>
                <a:cubicBezTo>
                  <a:pt x="1494684" y="3071453"/>
                  <a:pt x="1485457" y="3108358"/>
                  <a:pt x="1476231" y="3136039"/>
                </a:cubicBezTo>
                <a:cubicBezTo>
                  <a:pt x="1467004" y="3172944"/>
                  <a:pt x="1467004" y="3200625"/>
                  <a:pt x="1467004" y="3237530"/>
                </a:cubicBezTo>
                <a:cubicBezTo>
                  <a:pt x="1467004" y="3265209"/>
                  <a:pt x="1467004" y="3283662"/>
                  <a:pt x="1467004" y="3302115"/>
                </a:cubicBezTo>
                <a:cubicBezTo>
                  <a:pt x="1485457" y="3237530"/>
                  <a:pt x="1503910" y="3182172"/>
                  <a:pt x="1531590" y="3117586"/>
                </a:cubicBezTo>
                <a:cubicBezTo>
                  <a:pt x="1540815" y="3089906"/>
                  <a:pt x="1540815" y="3062227"/>
                  <a:pt x="1550043" y="3043776"/>
                </a:cubicBezTo>
                <a:close/>
                <a:moveTo>
                  <a:pt x="1540815" y="2969965"/>
                </a:moveTo>
                <a:cubicBezTo>
                  <a:pt x="1522363" y="2969965"/>
                  <a:pt x="1513137" y="2979190"/>
                  <a:pt x="1513137" y="3006870"/>
                </a:cubicBezTo>
                <a:cubicBezTo>
                  <a:pt x="1522363" y="3006870"/>
                  <a:pt x="1522363" y="3025323"/>
                  <a:pt x="1522363" y="3034547"/>
                </a:cubicBezTo>
                <a:cubicBezTo>
                  <a:pt x="1531590" y="3016096"/>
                  <a:pt x="1540815" y="3006870"/>
                  <a:pt x="1550043" y="2988417"/>
                </a:cubicBezTo>
                <a:cubicBezTo>
                  <a:pt x="1550043" y="2979190"/>
                  <a:pt x="1550043" y="2969965"/>
                  <a:pt x="1540815" y="2969965"/>
                </a:cubicBezTo>
                <a:close/>
                <a:moveTo>
                  <a:pt x="1559269" y="2868473"/>
                </a:moveTo>
                <a:cubicBezTo>
                  <a:pt x="1559269" y="2896152"/>
                  <a:pt x="1550043" y="2914605"/>
                  <a:pt x="1550043" y="2933059"/>
                </a:cubicBezTo>
                <a:cubicBezTo>
                  <a:pt x="1559269" y="2923832"/>
                  <a:pt x="1559269" y="2905379"/>
                  <a:pt x="1568497" y="2877699"/>
                </a:cubicBezTo>
                <a:cubicBezTo>
                  <a:pt x="1568497" y="2877699"/>
                  <a:pt x="1559269" y="2868473"/>
                  <a:pt x="1559269" y="2868473"/>
                </a:cubicBezTo>
                <a:close/>
                <a:moveTo>
                  <a:pt x="1553936" y="2783993"/>
                </a:moveTo>
                <a:cubicBezTo>
                  <a:pt x="1550043" y="2777939"/>
                  <a:pt x="1529283" y="2852327"/>
                  <a:pt x="1550043" y="2859246"/>
                </a:cubicBezTo>
                <a:cubicBezTo>
                  <a:pt x="1550043" y="2840793"/>
                  <a:pt x="1550043" y="2831567"/>
                  <a:pt x="1550043" y="2822339"/>
                </a:cubicBezTo>
                <a:cubicBezTo>
                  <a:pt x="1554656" y="2796966"/>
                  <a:pt x="1555234" y="2786011"/>
                  <a:pt x="1553936" y="2783993"/>
                </a:cubicBezTo>
                <a:close/>
                <a:moveTo>
                  <a:pt x="276794" y="2702398"/>
                </a:moveTo>
                <a:cubicBezTo>
                  <a:pt x="267567" y="2757754"/>
                  <a:pt x="249115" y="2831567"/>
                  <a:pt x="249115" y="2831567"/>
                </a:cubicBezTo>
                <a:cubicBezTo>
                  <a:pt x="258341" y="2822339"/>
                  <a:pt x="258341" y="2813114"/>
                  <a:pt x="258341" y="2803886"/>
                </a:cubicBezTo>
                <a:cubicBezTo>
                  <a:pt x="267567" y="2776207"/>
                  <a:pt x="267567" y="2739303"/>
                  <a:pt x="276794" y="2702398"/>
                </a:cubicBezTo>
                <a:close/>
                <a:moveTo>
                  <a:pt x="378286" y="2277981"/>
                </a:moveTo>
                <a:cubicBezTo>
                  <a:pt x="378286" y="2305659"/>
                  <a:pt x="369059" y="2324112"/>
                  <a:pt x="369059" y="2342565"/>
                </a:cubicBezTo>
                <a:cubicBezTo>
                  <a:pt x="378286" y="2324112"/>
                  <a:pt x="387511" y="2305659"/>
                  <a:pt x="396739" y="2287206"/>
                </a:cubicBezTo>
                <a:cubicBezTo>
                  <a:pt x="387511" y="2287206"/>
                  <a:pt x="387511" y="2287206"/>
                  <a:pt x="378286" y="2277981"/>
                </a:cubicBezTo>
                <a:close/>
                <a:moveTo>
                  <a:pt x="470552" y="2093452"/>
                </a:moveTo>
                <a:cubicBezTo>
                  <a:pt x="452097" y="2084226"/>
                  <a:pt x="424418" y="2148811"/>
                  <a:pt x="405965" y="2194944"/>
                </a:cubicBezTo>
                <a:cubicBezTo>
                  <a:pt x="396739" y="2213397"/>
                  <a:pt x="396739" y="2241075"/>
                  <a:pt x="387511" y="2250301"/>
                </a:cubicBezTo>
                <a:cubicBezTo>
                  <a:pt x="415191" y="2176491"/>
                  <a:pt x="442871" y="2194944"/>
                  <a:pt x="470552" y="2093452"/>
                </a:cubicBezTo>
                <a:close/>
                <a:moveTo>
                  <a:pt x="433644" y="2056546"/>
                </a:moveTo>
                <a:cubicBezTo>
                  <a:pt x="378286" y="2176491"/>
                  <a:pt x="350607" y="2231848"/>
                  <a:pt x="295247" y="2342565"/>
                </a:cubicBezTo>
                <a:cubicBezTo>
                  <a:pt x="295247" y="2379473"/>
                  <a:pt x="313700" y="2370245"/>
                  <a:pt x="322926" y="2351792"/>
                </a:cubicBezTo>
                <a:cubicBezTo>
                  <a:pt x="332153" y="2342565"/>
                  <a:pt x="341381" y="2324112"/>
                  <a:pt x="341381" y="2361020"/>
                </a:cubicBezTo>
                <a:cubicBezTo>
                  <a:pt x="313700" y="2397926"/>
                  <a:pt x="286020" y="2444057"/>
                  <a:pt x="258341" y="2490191"/>
                </a:cubicBezTo>
                <a:cubicBezTo>
                  <a:pt x="239889" y="2508641"/>
                  <a:pt x="230661" y="2536321"/>
                  <a:pt x="212208" y="2564000"/>
                </a:cubicBezTo>
                <a:cubicBezTo>
                  <a:pt x="202982" y="2591679"/>
                  <a:pt x="184529" y="2628586"/>
                  <a:pt x="175302" y="2656265"/>
                </a:cubicBezTo>
                <a:cubicBezTo>
                  <a:pt x="230661" y="2637812"/>
                  <a:pt x="286020" y="2536321"/>
                  <a:pt x="332153" y="2416378"/>
                </a:cubicBezTo>
                <a:cubicBezTo>
                  <a:pt x="341381" y="2379473"/>
                  <a:pt x="350607" y="2333340"/>
                  <a:pt x="359833" y="2296434"/>
                </a:cubicBezTo>
                <a:cubicBezTo>
                  <a:pt x="350607" y="2305659"/>
                  <a:pt x="341381" y="2314887"/>
                  <a:pt x="341381" y="2277981"/>
                </a:cubicBezTo>
                <a:cubicBezTo>
                  <a:pt x="359833" y="2241075"/>
                  <a:pt x="387511" y="2185718"/>
                  <a:pt x="405965" y="2139585"/>
                </a:cubicBezTo>
                <a:cubicBezTo>
                  <a:pt x="415191" y="2111906"/>
                  <a:pt x="424418" y="2084226"/>
                  <a:pt x="433644" y="2056546"/>
                </a:cubicBezTo>
                <a:close/>
                <a:moveTo>
                  <a:pt x="572040" y="1825885"/>
                </a:moveTo>
                <a:cubicBezTo>
                  <a:pt x="525907" y="1927375"/>
                  <a:pt x="479777" y="2028867"/>
                  <a:pt x="470552" y="1982734"/>
                </a:cubicBezTo>
                <a:cubicBezTo>
                  <a:pt x="461323" y="1991962"/>
                  <a:pt x="461323" y="2001187"/>
                  <a:pt x="452097" y="2010414"/>
                </a:cubicBezTo>
                <a:cubicBezTo>
                  <a:pt x="452097" y="2038093"/>
                  <a:pt x="442871" y="2065773"/>
                  <a:pt x="433644" y="2093452"/>
                </a:cubicBezTo>
                <a:cubicBezTo>
                  <a:pt x="461323" y="2038093"/>
                  <a:pt x="489002" y="2001187"/>
                  <a:pt x="498227" y="2028867"/>
                </a:cubicBezTo>
                <a:cubicBezTo>
                  <a:pt x="498227" y="2019640"/>
                  <a:pt x="507454" y="2010414"/>
                  <a:pt x="516680" y="1982734"/>
                </a:cubicBezTo>
                <a:cubicBezTo>
                  <a:pt x="525907" y="1973507"/>
                  <a:pt x="525907" y="1973507"/>
                  <a:pt x="525907" y="1964281"/>
                </a:cubicBezTo>
                <a:cubicBezTo>
                  <a:pt x="544361" y="1927375"/>
                  <a:pt x="562813" y="1881245"/>
                  <a:pt x="581267" y="1835113"/>
                </a:cubicBezTo>
                <a:cubicBezTo>
                  <a:pt x="572040" y="1825885"/>
                  <a:pt x="572040" y="1825885"/>
                  <a:pt x="572040" y="1825885"/>
                </a:cubicBezTo>
                <a:close/>
                <a:moveTo>
                  <a:pt x="876512" y="1253847"/>
                </a:moveTo>
                <a:cubicBezTo>
                  <a:pt x="858060" y="1290753"/>
                  <a:pt x="830379" y="1318433"/>
                  <a:pt x="811927" y="1355339"/>
                </a:cubicBezTo>
                <a:cubicBezTo>
                  <a:pt x="793477" y="1383018"/>
                  <a:pt x="784249" y="1410695"/>
                  <a:pt x="765798" y="1438374"/>
                </a:cubicBezTo>
                <a:cubicBezTo>
                  <a:pt x="765798" y="1447602"/>
                  <a:pt x="756569" y="1447602"/>
                  <a:pt x="756569" y="1456827"/>
                </a:cubicBezTo>
                <a:cubicBezTo>
                  <a:pt x="747344" y="1475281"/>
                  <a:pt x="747344" y="1484508"/>
                  <a:pt x="738116" y="1502960"/>
                </a:cubicBezTo>
                <a:cubicBezTo>
                  <a:pt x="728891" y="1521413"/>
                  <a:pt x="719664" y="1549093"/>
                  <a:pt x="719664" y="1567546"/>
                </a:cubicBezTo>
                <a:cubicBezTo>
                  <a:pt x="728891" y="1549093"/>
                  <a:pt x="738116" y="1549093"/>
                  <a:pt x="738116" y="1539866"/>
                </a:cubicBezTo>
                <a:cubicBezTo>
                  <a:pt x="784249" y="1438374"/>
                  <a:pt x="830379" y="1346111"/>
                  <a:pt x="876512" y="1253847"/>
                </a:cubicBezTo>
                <a:close/>
                <a:moveTo>
                  <a:pt x="1328607" y="257408"/>
                </a:moveTo>
                <a:cubicBezTo>
                  <a:pt x="1319383" y="285088"/>
                  <a:pt x="1291703" y="312767"/>
                  <a:pt x="1264024" y="340447"/>
                </a:cubicBezTo>
                <a:cubicBezTo>
                  <a:pt x="1236343" y="368124"/>
                  <a:pt x="1199438" y="395806"/>
                  <a:pt x="1162532" y="441934"/>
                </a:cubicBezTo>
                <a:cubicBezTo>
                  <a:pt x="1171757" y="405030"/>
                  <a:pt x="1282476" y="312767"/>
                  <a:pt x="1328607" y="257408"/>
                </a:cubicBezTo>
                <a:close/>
                <a:moveTo>
                  <a:pt x="1337836" y="220502"/>
                </a:moveTo>
                <a:cubicBezTo>
                  <a:pt x="1347061" y="229732"/>
                  <a:pt x="1236343" y="303543"/>
                  <a:pt x="1190212" y="377353"/>
                </a:cubicBezTo>
                <a:cubicBezTo>
                  <a:pt x="1190212" y="331220"/>
                  <a:pt x="1273251" y="294315"/>
                  <a:pt x="1245572" y="275862"/>
                </a:cubicBezTo>
                <a:cubicBezTo>
                  <a:pt x="1300929" y="211278"/>
                  <a:pt x="1300929" y="257408"/>
                  <a:pt x="1337836" y="220502"/>
                </a:cubicBezTo>
                <a:close/>
                <a:moveTo>
                  <a:pt x="1642308" y="165137"/>
                </a:moveTo>
                <a:cubicBezTo>
                  <a:pt x="1596176" y="192816"/>
                  <a:pt x="1550043" y="220496"/>
                  <a:pt x="1522363" y="257402"/>
                </a:cubicBezTo>
                <a:lnTo>
                  <a:pt x="1463314" y="353353"/>
                </a:lnTo>
                <a:lnTo>
                  <a:pt x="1457778" y="358889"/>
                </a:lnTo>
                <a:cubicBezTo>
                  <a:pt x="1457778" y="368118"/>
                  <a:pt x="1448552" y="368118"/>
                  <a:pt x="1448552" y="377342"/>
                </a:cubicBezTo>
                <a:lnTo>
                  <a:pt x="1463314" y="353353"/>
                </a:lnTo>
                <a:lnTo>
                  <a:pt x="1550043" y="266628"/>
                </a:lnTo>
                <a:cubicBezTo>
                  <a:pt x="1577723" y="229723"/>
                  <a:pt x="1605401" y="202042"/>
                  <a:pt x="1642308" y="165137"/>
                </a:cubicBezTo>
                <a:close/>
                <a:moveTo>
                  <a:pt x="1669985" y="72883"/>
                </a:moveTo>
                <a:cubicBezTo>
                  <a:pt x="1660759" y="109788"/>
                  <a:pt x="1540815" y="183601"/>
                  <a:pt x="1494684" y="238955"/>
                </a:cubicBezTo>
                <a:cubicBezTo>
                  <a:pt x="1494684" y="202054"/>
                  <a:pt x="1623855" y="100562"/>
                  <a:pt x="1669985" y="72883"/>
                </a:cubicBezTo>
                <a:close/>
                <a:moveTo>
                  <a:pt x="1777370" y="0"/>
                </a:moveTo>
                <a:lnTo>
                  <a:pt x="1812705" y="0"/>
                </a:lnTo>
                <a:lnTo>
                  <a:pt x="1706894" y="91325"/>
                </a:lnTo>
                <a:cubicBezTo>
                  <a:pt x="1729960" y="77486"/>
                  <a:pt x="1755333" y="59032"/>
                  <a:pt x="1781858" y="38273"/>
                </a:cubicBezTo>
                <a:lnTo>
                  <a:pt x="1828711" y="0"/>
                </a:lnTo>
                <a:lnTo>
                  <a:pt x="6577012" y="0"/>
                </a:lnTo>
                <a:lnTo>
                  <a:pt x="6577012" y="6044962"/>
                </a:lnTo>
                <a:lnTo>
                  <a:pt x="5450689" y="6044962"/>
                </a:lnTo>
                <a:lnTo>
                  <a:pt x="5448214" y="6043520"/>
                </a:lnTo>
                <a:cubicBezTo>
                  <a:pt x="5443602" y="6042367"/>
                  <a:pt x="5438989" y="6042367"/>
                  <a:pt x="5434376" y="6042367"/>
                </a:cubicBezTo>
                <a:cubicBezTo>
                  <a:pt x="5434376" y="6042367"/>
                  <a:pt x="5425149" y="6042367"/>
                  <a:pt x="5425149" y="6042367"/>
                </a:cubicBezTo>
                <a:lnTo>
                  <a:pt x="5427784" y="6044962"/>
                </a:lnTo>
                <a:lnTo>
                  <a:pt x="5389542" y="6044962"/>
                </a:lnTo>
                <a:lnTo>
                  <a:pt x="5388242" y="6042367"/>
                </a:lnTo>
                <a:lnTo>
                  <a:pt x="5385646" y="6044962"/>
                </a:lnTo>
                <a:lnTo>
                  <a:pt x="5379016" y="6044962"/>
                </a:lnTo>
                <a:lnTo>
                  <a:pt x="5379016" y="6042367"/>
                </a:lnTo>
                <a:cubicBezTo>
                  <a:pt x="5369790" y="6042367"/>
                  <a:pt x="5369790" y="6042367"/>
                  <a:pt x="5369790" y="6042367"/>
                </a:cubicBezTo>
                <a:lnTo>
                  <a:pt x="5366761" y="6044962"/>
                </a:lnTo>
                <a:lnTo>
                  <a:pt x="5344104" y="6044962"/>
                </a:lnTo>
                <a:lnTo>
                  <a:pt x="5342110" y="6042367"/>
                </a:lnTo>
                <a:lnTo>
                  <a:pt x="5342455" y="6044962"/>
                </a:lnTo>
                <a:lnTo>
                  <a:pt x="5323660" y="6044962"/>
                </a:lnTo>
                <a:lnTo>
                  <a:pt x="5323660" y="6042367"/>
                </a:lnTo>
                <a:cubicBezTo>
                  <a:pt x="5305206" y="6042367"/>
                  <a:pt x="5286754" y="6042367"/>
                  <a:pt x="5268300" y="6042367"/>
                </a:cubicBezTo>
                <a:lnTo>
                  <a:pt x="5272844" y="6044962"/>
                </a:lnTo>
                <a:lnTo>
                  <a:pt x="1581287" y="6044962"/>
                </a:lnTo>
                <a:lnTo>
                  <a:pt x="1540815" y="5996234"/>
                </a:lnTo>
                <a:cubicBezTo>
                  <a:pt x="1531590" y="5977781"/>
                  <a:pt x="1522363" y="5968553"/>
                  <a:pt x="1513137" y="5959327"/>
                </a:cubicBezTo>
                <a:lnTo>
                  <a:pt x="1565807" y="6044962"/>
                </a:lnTo>
                <a:lnTo>
                  <a:pt x="921877" y="6044962"/>
                </a:lnTo>
                <a:lnTo>
                  <a:pt x="916878" y="6035445"/>
                </a:lnTo>
                <a:cubicBezTo>
                  <a:pt x="874207" y="5952407"/>
                  <a:pt x="830381" y="5862450"/>
                  <a:pt x="784249" y="5756347"/>
                </a:cubicBezTo>
                <a:cubicBezTo>
                  <a:pt x="775024" y="5728667"/>
                  <a:pt x="765798" y="5737893"/>
                  <a:pt x="756569" y="5737893"/>
                </a:cubicBezTo>
                <a:cubicBezTo>
                  <a:pt x="728891" y="5664081"/>
                  <a:pt x="710437" y="5608722"/>
                  <a:pt x="691983" y="5562591"/>
                </a:cubicBezTo>
                <a:cubicBezTo>
                  <a:pt x="673532" y="5516460"/>
                  <a:pt x="655078" y="5470327"/>
                  <a:pt x="627399" y="5396514"/>
                </a:cubicBezTo>
                <a:cubicBezTo>
                  <a:pt x="645853" y="5479553"/>
                  <a:pt x="673532" y="5571816"/>
                  <a:pt x="701211" y="5654855"/>
                </a:cubicBezTo>
                <a:cubicBezTo>
                  <a:pt x="728891" y="5737893"/>
                  <a:pt x="765798" y="5811703"/>
                  <a:pt x="802700" y="5857835"/>
                </a:cubicBezTo>
                <a:cubicBezTo>
                  <a:pt x="830379" y="5899355"/>
                  <a:pt x="826919" y="5909736"/>
                  <a:pt x="835136" y="5935686"/>
                </a:cubicBezTo>
                <a:lnTo>
                  <a:pt x="842071" y="5952324"/>
                </a:lnTo>
                <a:lnTo>
                  <a:pt x="830668" y="5934820"/>
                </a:lnTo>
                <a:cubicBezTo>
                  <a:pt x="823461" y="5922421"/>
                  <a:pt x="816539" y="5908581"/>
                  <a:pt x="811927" y="5894741"/>
                </a:cubicBezTo>
                <a:cubicBezTo>
                  <a:pt x="821153" y="5922421"/>
                  <a:pt x="839608" y="5968553"/>
                  <a:pt x="858060" y="6014686"/>
                </a:cubicBezTo>
                <a:lnTo>
                  <a:pt x="873198" y="6044962"/>
                </a:lnTo>
                <a:lnTo>
                  <a:pt x="822845" y="6044962"/>
                </a:lnTo>
                <a:lnTo>
                  <a:pt x="793477" y="5977781"/>
                </a:lnTo>
                <a:cubicBezTo>
                  <a:pt x="738116" y="5839383"/>
                  <a:pt x="701211" y="5700987"/>
                  <a:pt x="655078" y="5571816"/>
                </a:cubicBezTo>
                <a:cubicBezTo>
                  <a:pt x="636625" y="5544139"/>
                  <a:pt x="627399" y="5525686"/>
                  <a:pt x="608946" y="5534910"/>
                </a:cubicBezTo>
                <a:cubicBezTo>
                  <a:pt x="599719" y="5581043"/>
                  <a:pt x="664306" y="5654855"/>
                  <a:pt x="682758" y="5719439"/>
                </a:cubicBezTo>
                <a:cubicBezTo>
                  <a:pt x="655078" y="5700987"/>
                  <a:pt x="655078" y="5700987"/>
                  <a:pt x="673532" y="5747120"/>
                </a:cubicBezTo>
                <a:cubicBezTo>
                  <a:pt x="655078" y="5765572"/>
                  <a:pt x="636625" y="5710214"/>
                  <a:pt x="618172" y="5737893"/>
                </a:cubicBezTo>
                <a:cubicBezTo>
                  <a:pt x="618172" y="5691761"/>
                  <a:pt x="599719" y="5617949"/>
                  <a:pt x="581267" y="5544139"/>
                </a:cubicBezTo>
                <a:cubicBezTo>
                  <a:pt x="572040" y="5608722"/>
                  <a:pt x="562813" y="5571816"/>
                  <a:pt x="553587" y="5498007"/>
                </a:cubicBezTo>
                <a:cubicBezTo>
                  <a:pt x="516680" y="5525686"/>
                  <a:pt x="562813" y="5617949"/>
                  <a:pt x="599719" y="5700987"/>
                </a:cubicBezTo>
                <a:cubicBezTo>
                  <a:pt x="636625" y="5784025"/>
                  <a:pt x="682758" y="5857835"/>
                  <a:pt x="645853" y="5867063"/>
                </a:cubicBezTo>
                <a:cubicBezTo>
                  <a:pt x="645853" y="5839383"/>
                  <a:pt x="636625" y="5820932"/>
                  <a:pt x="645853" y="5811703"/>
                </a:cubicBezTo>
                <a:cubicBezTo>
                  <a:pt x="627399" y="5784025"/>
                  <a:pt x="608946" y="5765572"/>
                  <a:pt x="599719" y="5737893"/>
                </a:cubicBezTo>
                <a:cubicBezTo>
                  <a:pt x="581267" y="5719439"/>
                  <a:pt x="572040" y="5691761"/>
                  <a:pt x="562813" y="5664081"/>
                </a:cubicBezTo>
                <a:cubicBezTo>
                  <a:pt x="544361" y="5608722"/>
                  <a:pt x="516680" y="5544139"/>
                  <a:pt x="479777" y="5424195"/>
                </a:cubicBezTo>
                <a:cubicBezTo>
                  <a:pt x="461323" y="5433421"/>
                  <a:pt x="479777" y="5479553"/>
                  <a:pt x="498227" y="5525686"/>
                </a:cubicBezTo>
                <a:cubicBezTo>
                  <a:pt x="516680" y="5571816"/>
                  <a:pt x="535134" y="5617949"/>
                  <a:pt x="507454" y="5627175"/>
                </a:cubicBezTo>
                <a:cubicBezTo>
                  <a:pt x="498227" y="5599496"/>
                  <a:pt x="489002" y="5571816"/>
                  <a:pt x="479777" y="5544139"/>
                </a:cubicBezTo>
                <a:cubicBezTo>
                  <a:pt x="470552" y="5516460"/>
                  <a:pt x="470552" y="5498007"/>
                  <a:pt x="461323" y="5470327"/>
                </a:cubicBezTo>
                <a:cubicBezTo>
                  <a:pt x="442871" y="5424195"/>
                  <a:pt x="433644" y="5378062"/>
                  <a:pt x="433644" y="5331930"/>
                </a:cubicBezTo>
                <a:cubicBezTo>
                  <a:pt x="415191" y="5248893"/>
                  <a:pt x="405965" y="5175081"/>
                  <a:pt x="378286" y="5082817"/>
                </a:cubicBezTo>
                <a:cubicBezTo>
                  <a:pt x="369059" y="5082817"/>
                  <a:pt x="369059" y="5092042"/>
                  <a:pt x="369059" y="5110495"/>
                </a:cubicBezTo>
                <a:cubicBezTo>
                  <a:pt x="322926" y="5027456"/>
                  <a:pt x="387511" y="5055136"/>
                  <a:pt x="341381" y="4907515"/>
                </a:cubicBezTo>
                <a:cubicBezTo>
                  <a:pt x="322926" y="4925968"/>
                  <a:pt x="322926" y="4962873"/>
                  <a:pt x="313700" y="4990553"/>
                </a:cubicBezTo>
                <a:cubicBezTo>
                  <a:pt x="322926" y="5045909"/>
                  <a:pt x="341381" y="5110495"/>
                  <a:pt x="359833" y="5175081"/>
                </a:cubicBezTo>
                <a:cubicBezTo>
                  <a:pt x="378286" y="5239666"/>
                  <a:pt x="396739" y="5304249"/>
                  <a:pt x="415191" y="5359609"/>
                </a:cubicBezTo>
                <a:cubicBezTo>
                  <a:pt x="433644" y="5414967"/>
                  <a:pt x="498227" y="5571816"/>
                  <a:pt x="461323" y="5590269"/>
                </a:cubicBezTo>
                <a:cubicBezTo>
                  <a:pt x="442871" y="5516460"/>
                  <a:pt x="442871" y="5433421"/>
                  <a:pt x="396739" y="5424195"/>
                </a:cubicBezTo>
                <a:cubicBezTo>
                  <a:pt x="378286" y="5304249"/>
                  <a:pt x="286020" y="5082817"/>
                  <a:pt x="276794" y="4925968"/>
                </a:cubicBezTo>
                <a:cubicBezTo>
                  <a:pt x="239889" y="4907515"/>
                  <a:pt x="295247" y="5055136"/>
                  <a:pt x="239889" y="5009003"/>
                </a:cubicBezTo>
                <a:cubicBezTo>
                  <a:pt x="230661" y="4925968"/>
                  <a:pt x="212208" y="4907515"/>
                  <a:pt x="184529" y="4833703"/>
                </a:cubicBezTo>
                <a:cubicBezTo>
                  <a:pt x="184529" y="4898288"/>
                  <a:pt x="230661" y="4990553"/>
                  <a:pt x="193755" y="5018231"/>
                </a:cubicBezTo>
                <a:cubicBezTo>
                  <a:pt x="184529" y="4981324"/>
                  <a:pt x="175302" y="4953647"/>
                  <a:pt x="166076" y="4916740"/>
                </a:cubicBezTo>
                <a:cubicBezTo>
                  <a:pt x="138398" y="4953647"/>
                  <a:pt x="184529" y="5045909"/>
                  <a:pt x="156851" y="5055136"/>
                </a:cubicBezTo>
                <a:cubicBezTo>
                  <a:pt x="156851" y="4999779"/>
                  <a:pt x="138398" y="4944421"/>
                  <a:pt x="129172" y="4879835"/>
                </a:cubicBezTo>
                <a:cubicBezTo>
                  <a:pt x="119945" y="4824476"/>
                  <a:pt x="110719" y="4759890"/>
                  <a:pt x="101493" y="4695307"/>
                </a:cubicBezTo>
                <a:cubicBezTo>
                  <a:pt x="92266" y="4630721"/>
                  <a:pt x="92266" y="4566135"/>
                  <a:pt x="83039" y="4510777"/>
                </a:cubicBezTo>
                <a:cubicBezTo>
                  <a:pt x="73813" y="4483097"/>
                  <a:pt x="73813" y="4455417"/>
                  <a:pt x="73813" y="4427741"/>
                </a:cubicBezTo>
                <a:cubicBezTo>
                  <a:pt x="73813" y="4400061"/>
                  <a:pt x="73813" y="4381608"/>
                  <a:pt x="73813" y="4353929"/>
                </a:cubicBezTo>
                <a:cubicBezTo>
                  <a:pt x="55360" y="4307796"/>
                  <a:pt x="55360" y="4335476"/>
                  <a:pt x="55360" y="4252437"/>
                </a:cubicBezTo>
                <a:cubicBezTo>
                  <a:pt x="46134" y="4252437"/>
                  <a:pt x="46134" y="4252437"/>
                  <a:pt x="36907" y="4252437"/>
                </a:cubicBezTo>
                <a:cubicBezTo>
                  <a:pt x="46134" y="4317022"/>
                  <a:pt x="46134" y="4390834"/>
                  <a:pt x="46134" y="4464645"/>
                </a:cubicBezTo>
                <a:cubicBezTo>
                  <a:pt x="46134" y="4547682"/>
                  <a:pt x="46134" y="4630721"/>
                  <a:pt x="55360" y="4704531"/>
                </a:cubicBezTo>
                <a:cubicBezTo>
                  <a:pt x="36907" y="4630721"/>
                  <a:pt x="18453" y="4529229"/>
                  <a:pt x="9228" y="4427741"/>
                </a:cubicBezTo>
                <a:cubicBezTo>
                  <a:pt x="0" y="4326249"/>
                  <a:pt x="0" y="4206304"/>
                  <a:pt x="0" y="4086362"/>
                </a:cubicBezTo>
                <a:cubicBezTo>
                  <a:pt x="0" y="3966418"/>
                  <a:pt x="9228" y="3837249"/>
                  <a:pt x="27680" y="3698851"/>
                </a:cubicBezTo>
                <a:cubicBezTo>
                  <a:pt x="27680" y="3634266"/>
                  <a:pt x="36907" y="3578909"/>
                  <a:pt x="36907" y="3514323"/>
                </a:cubicBezTo>
                <a:cubicBezTo>
                  <a:pt x="36907" y="3449738"/>
                  <a:pt x="46134" y="3385153"/>
                  <a:pt x="46134" y="3329793"/>
                </a:cubicBezTo>
                <a:cubicBezTo>
                  <a:pt x="36907" y="3320568"/>
                  <a:pt x="36907" y="3283662"/>
                  <a:pt x="46134" y="3246756"/>
                </a:cubicBezTo>
                <a:cubicBezTo>
                  <a:pt x="46134" y="3219077"/>
                  <a:pt x="64586" y="3191397"/>
                  <a:pt x="73813" y="3209851"/>
                </a:cubicBezTo>
                <a:cubicBezTo>
                  <a:pt x="101493" y="3339023"/>
                  <a:pt x="36907" y="3495869"/>
                  <a:pt x="46134" y="3625038"/>
                </a:cubicBezTo>
                <a:cubicBezTo>
                  <a:pt x="73813" y="3606585"/>
                  <a:pt x="73813" y="3643493"/>
                  <a:pt x="73813" y="3698851"/>
                </a:cubicBezTo>
                <a:cubicBezTo>
                  <a:pt x="73813" y="3754211"/>
                  <a:pt x="73813" y="3846475"/>
                  <a:pt x="73813" y="3920285"/>
                </a:cubicBezTo>
                <a:cubicBezTo>
                  <a:pt x="55360" y="3874155"/>
                  <a:pt x="55360" y="3938738"/>
                  <a:pt x="36907" y="3947965"/>
                </a:cubicBezTo>
                <a:cubicBezTo>
                  <a:pt x="36907" y="4003323"/>
                  <a:pt x="36907" y="4049455"/>
                  <a:pt x="36907" y="4086362"/>
                </a:cubicBezTo>
                <a:cubicBezTo>
                  <a:pt x="27680" y="4132494"/>
                  <a:pt x="27680" y="4169401"/>
                  <a:pt x="36907" y="4233985"/>
                </a:cubicBezTo>
                <a:cubicBezTo>
                  <a:pt x="46134" y="4233985"/>
                  <a:pt x="64586" y="4233985"/>
                  <a:pt x="73813" y="4233985"/>
                </a:cubicBezTo>
                <a:cubicBezTo>
                  <a:pt x="55360" y="4150947"/>
                  <a:pt x="73813" y="4104815"/>
                  <a:pt x="101493" y="4077136"/>
                </a:cubicBezTo>
                <a:cubicBezTo>
                  <a:pt x="119945" y="4141721"/>
                  <a:pt x="101493" y="4123269"/>
                  <a:pt x="119945" y="4206304"/>
                </a:cubicBezTo>
                <a:cubicBezTo>
                  <a:pt x="138398" y="4150947"/>
                  <a:pt x="184529" y="4252437"/>
                  <a:pt x="184529" y="4104815"/>
                </a:cubicBezTo>
                <a:cubicBezTo>
                  <a:pt x="166076" y="4067908"/>
                  <a:pt x="138398" y="4031003"/>
                  <a:pt x="138398" y="4104815"/>
                </a:cubicBezTo>
                <a:cubicBezTo>
                  <a:pt x="119945" y="4058683"/>
                  <a:pt x="119945" y="3984871"/>
                  <a:pt x="129172" y="3929512"/>
                </a:cubicBezTo>
                <a:cubicBezTo>
                  <a:pt x="138398" y="3874155"/>
                  <a:pt x="138398" y="3818795"/>
                  <a:pt x="101493" y="3800342"/>
                </a:cubicBezTo>
                <a:cubicBezTo>
                  <a:pt x="101493" y="3772663"/>
                  <a:pt x="101493" y="3744983"/>
                  <a:pt x="101493" y="3717304"/>
                </a:cubicBezTo>
                <a:cubicBezTo>
                  <a:pt x="110719" y="3689625"/>
                  <a:pt x="110719" y="3661946"/>
                  <a:pt x="110719" y="3634266"/>
                </a:cubicBezTo>
                <a:cubicBezTo>
                  <a:pt x="110719" y="3578909"/>
                  <a:pt x="110719" y="3523549"/>
                  <a:pt x="119945" y="3468191"/>
                </a:cubicBezTo>
                <a:cubicBezTo>
                  <a:pt x="129172" y="3357472"/>
                  <a:pt x="147625" y="3246756"/>
                  <a:pt x="166076" y="3136039"/>
                </a:cubicBezTo>
                <a:cubicBezTo>
                  <a:pt x="184529" y="3025323"/>
                  <a:pt x="212208" y="2914605"/>
                  <a:pt x="249115" y="2785433"/>
                </a:cubicBezTo>
                <a:cubicBezTo>
                  <a:pt x="276794" y="2683945"/>
                  <a:pt x="304473" y="2582452"/>
                  <a:pt x="332153" y="2490191"/>
                </a:cubicBezTo>
                <a:cubicBezTo>
                  <a:pt x="341381" y="2490191"/>
                  <a:pt x="341381" y="2480961"/>
                  <a:pt x="341381" y="2471738"/>
                </a:cubicBezTo>
                <a:cubicBezTo>
                  <a:pt x="276794" y="2554773"/>
                  <a:pt x="258341" y="2610133"/>
                  <a:pt x="249115" y="2674717"/>
                </a:cubicBezTo>
                <a:cubicBezTo>
                  <a:pt x="239889" y="2702398"/>
                  <a:pt x="239889" y="2739303"/>
                  <a:pt x="230661" y="2776207"/>
                </a:cubicBezTo>
                <a:cubicBezTo>
                  <a:pt x="221436" y="2813114"/>
                  <a:pt x="212208" y="2850019"/>
                  <a:pt x="193755" y="2905379"/>
                </a:cubicBezTo>
                <a:cubicBezTo>
                  <a:pt x="175302" y="2785433"/>
                  <a:pt x="138398" y="3043776"/>
                  <a:pt x="110719" y="3126811"/>
                </a:cubicBezTo>
                <a:cubicBezTo>
                  <a:pt x="101493" y="3062227"/>
                  <a:pt x="73813" y="3145266"/>
                  <a:pt x="64586" y="3089906"/>
                </a:cubicBezTo>
                <a:cubicBezTo>
                  <a:pt x="64586" y="3053000"/>
                  <a:pt x="73813" y="3016096"/>
                  <a:pt x="83039" y="2979190"/>
                </a:cubicBezTo>
                <a:cubicBezTo>
                  <a:pt x="92266" y="2942284"/>
                  <a:pt x="110719" y="2914605"/>
                  <a:pt x="119945" y="2877699"/>
                </a:cubicBezTo>
                <a:cubicBezTo>
                  <a:pt x="147625" y="2813114"/>
                  <a:pt x="156851" y="2757754"/>
                  <a:pt x="138398" y="2730077"/>
                </a:cubicBezTo>
                <a:cubicBezTo>
                  <a:pt x="156851" y="2665492"/>
                  <a:pt x="175302" y="2600906"/>
                  <a:pt x="202982" y="2536321"/>
                </a:cubicBezTo>
                <a:cubicBezTo>
                  <a:pt x="230661" y="2471738"/>
                  <a:pt x="258341" y="2407152"/>
                  <a:pt x="286020" y="2351792"/>
                </a:cubicBezTo>
                <a:cubicBezTo>
                  <a:pt x="304473" y="2296434"/>
                  <a:pt x="332153" y="2241075"/>
                  <a:pt x="350607" y="2185718"/>
                </a:cubicBezTo>
                <a:cubicBezTo>
                  <a:pt x="369059" y="2139585"/>
                  <a:pt x="378286" y="2093452"/>
                  <a:pt x="387511" y="2047320"/>
                </a:cubicBezTo>
                <a:cubicBezTo>
                  <a:pt x="405965" y="1982734"/>
                  <a:pt x="479777" y="1872018"/>
                  <a:pt x="498227" y="1779753"/>
                </a:cubicBezTo>
                <a:cubicBezTo>
                  <a:pt x="525907" y="1752074"/>
                  <a:pt x="553587" y="1742847"/>
                  <a:pt x="608946" y="1632132"/>
                </a:cubicBezTo>
                <a:cubicBezTo>
                  <a:pt x="599719" y="1604452"/>
                  <a:pt x="572040" y="1669035"/>
                  <a:pt x="553587" y="1687487"/>
                </a:cubicBezTo>
                <a:cubicBezTo>
                  <a:pt x="535134" y="1669035"/>
                  <a:pt x="645853" y="1530641"/>
                  <a:pt x="627399" y="1512188"/>
                </a:cubicBezTo>
                <a:cubicBezTo>
                  <a:pt x="645853" y="1456827"/>
                  <a:pt x="655078" y="1502960"/>
                  <a:pt x="682758" y="1456827"/>
                </a:cubicBezTo>
                <a:cubicBezTo>
                  <a:pt x="664306" y="1438374"/>
                  <a:pt x="719664" y="1346111"/>
                  <a:pt x="784249" y="1244620"/>
                </a:cubicBezTo>
                <a:cubicBezTo>
                  <a:pt x="793477" y="1235394"/>
                  <a:pt x="793477" y="1226167"/>
                  <a:pt x="802700" y="1216941"/>
                </a:cubicBezTo>
                <a:cubicBezTo>
                  <a:pt x="811927" y="1189261"/>
                  <a:pt x="821153" y="1161582"/>
                  <a:pt x="830379" y="1143130"/>
                </a:cubicBezTo>
                <a:cubicBezTo>
                  <a:pt x="848833" y="1124676"/>
                  <a:pt x="848833" y="1133902"/>
                  <a:pt x="839608" y="1152355"/>
                </a:cubicBezTo>
                <a:cubicBezTo>
                  <a:pt x="885739" y="1096999"/>
                  <a:pt x="913418" y="1041648"/>
                  <a:pt x="904192" y="1032422"/>
                </a:cubicBezTo>
                <a:cubicBezTo>
                  <a:pt x="941097" y="995515"/>
                  <a:pt x="950326" y="1013968"/>
                  <a:pt x="987230" y="967836"/>
                </a:cubicBezTo>
                <a:cubicBezTo>
                  <a:pt x="1024136" y="921704"/>
                  <a:pt x="959551" y="986290"/>
                  <a:pt x="987230" y="930929"/>
                </a:cubicBezTo>
                <a:cubicBezTo>
                  <a:pt x="1014911" y="894024"/>
                  <a:pt x="1042589" y="857118"/>
                  <a:pt x="1070270" y="820213"/>
                </a:cubicBezTo>
                <a:cubicBezTo>
                  <a:pt x="1097949" y="783308"/>
                  <a:pt x="1125625" y="746402"/>
                  <a:pt x="1153306" y="718723"/>
                </a:cubicBezTo>
                <a:cubicBezTo>
                  <a:pt x="1180985" y="691043"/>
                  <a:pt x="1208665" y="654137"/>
                  <a:pt x="1236343" y="626457"/>
                </a:cubicBezTo>
                <a:cubicBezTo>
                  <a:pt x="1264024" y="589551"/>
                  <a:pt x="1291703" y="561872"/>
                  <a:pt x="1319383" y="534195"/>
                </a:cubicBezTo>
                <a:cubicBezTo>
                  <a:pt x="1347061" y="506516"/>
                  <a:pt x="1374742" y="469610"/>
                  <a:pt x="1402421" y="441930"/>
                </a:cubicBezTo>
                <a:cubicBezTo>
                  <a:pt x="1411647" y="432701"/>
                  <a:pt x="1430101" y="414250"/>
                  <a:pt x="1439327" y="405024"/>
                </a:cubicBezTo>
                <a:cubicBezTo>
                  <a:pt x="1448552" y="395797"/>
                  <a:pt x="1448552" y="386571"/>
                  <a:pt x="1457778" y="377342"/>
                </a:cubicBezTo>
                <a:cubicBezTo>
                  <a:pt x="1439327" y="386571"/>
                  <a:pt x="1430101" y="395797"/>
                  <a:pt x="1411647" y="405024"/>
                </a:cubicBezTo>
                <a:cubicBezTo>
                  <a:pt x="1393195" y="423477"/>
                  <a:pt x="1365516" y="432701"/>
                  <a:pt x="1347061" y="451155"/>
                </a:cubicBezTo>
                <a:cubicBezTo>
                  <a:pt x="1328608" y="469610"/>
                  <a:pt x="1319383" y="488063"/>
                  <a:pt x="1300929" y="515741"/>
                </a:cubicBezTo>
                <a:cubicBezTo>
                  <a:pt x="1291703" y="524969"/>
                  <a:pt x="1291703" y="524969"/>
                  <a:pt x="1282476" y="534195"/>
                </a:cubicBezTo>
                <a:cubicBezTo>
                  <a:pt x="1282476" y="534195"/>
                  <a:pt x="1291703" y="543421"/>
                  <a:pt x="1291703" y="543421"/>
                </a:cubicBezTo>
                <a:cubicBezTo>
                  <a:pt x="1282476" y="543421"/>
                  <a:pt x="1282476" y="552646"/>
                  <a:pt x="1273251" y="552646"/>
                </a:cubicBezTo>
                <a:cubicBezTo>
                  <a:pt x="1254797" y="571097"/>
                  <a:pt x="1245572" y="589551"/>
                  <a:pt x="1227118" y="608004"/>
                </a:cubicBezTo>
                <a:lnTo>
                  <a:pt x="1217890" y="598779"/>
                </a:lnTo>
                <a:cubicBezTo>
                  <a:pt x="1180985" y="644911"/>
                  <a:pt x="1144080" y="709497"/>
                  <a:pt x="1088722" y="764855"/>
                </a:cubicBezTo>
                <a:cubicBezTo>
                  <a:pt x="1051816" y="755629"/>
                  <a:pt x="1134852" y="709497"/>
                  <a:pt x="1180985" y="635684"/>
                </a:cubicBezTo>
                <a:cubicBezTo>
                  <a:pt x="1144080" y="654137"/>
                  <a:pt x="1079496" y="755629"/>
                  <a:pt x="1079496" y="691043"/>
                </a:cubicBezTo>
                <a:cubicBezTo>
                  <a:pt x="1033363" y="718723"/>
                  <a:pt x="1005683" y="755629"/>
                  <a:pt x="968779" y="810988"/>
                </a:cubicBezTo>
                <a:cubicBezTo>
                  <a:pt x="950326" y="764855"/>
                  <a:pt x="1079496" y="635684"/>
                  <a:pt x="1144080" y="580325"/>
                </a:cubicBezTo>
                <a:cubicBezTo>
                  <a:pt x="1153306" y="608004"/>
                  <a:pt x="1190212" y="561872"/>
                  <a:pt x="1171757" y="608004"/>
                </a:cubicBezTo>
                <a:cubicBezTo>
                  <a:pt x="1199438" y="571097"/>
                  <a:pt x="1227118" y="534195"/>
                  <a:pt x="1264024" y="497288"/>
                </a:cubicBezTo>
                <a:cubicBezTo>
                  <a:pt x="1300929" y="441930"/>
                  <a:pt x="1383969" y="331210"/>
                  <a:pt x="1402421" y="349663"/>
                </a:cubicBezTo>
                <a:cubicBezTo>
                  <a:pt x="1485457" y="257402"/>
                  <a:pt x="1586948" y="165137"/>
                  <a:pt x="1688441" y="72872"/>
                </a:cubicBezTo>
                <a:close/>
                <a:moveTo>
                  <a:pt x="1395409" y="0"/>
                </a:moveTo>
                <a:lnTo>
                  <a:pt x="1420489" y="0"/>
                </a:lnTo>
                <a:lnTo>
                  <a:pt x="1418998" y="3671"/>
                </a:lnTo>
                <a:cubicBezTo>
                  <a:pt x="1409916" y="12321"/>
                  <a:pt x="1383966" y="31351"/>
                  <a:pt x="1383966" y="45190"/>
                </a:cubicBezTo>
                <a:cubicBezTo>
                  <a:pt x="1379352" y="35963"/>
                  <a:pt x="1383967" y="19816"/>
                  <a:pt x="1394345" y="136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4BFBE2-4E47-412D-BD0C-D3215500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7DA5D7-C085-4EFC-9625-D2AC0E12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FADD-0CE1-46CD-90D1-63744DC91B9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F7C447-FD12-4068-B049-669301137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953" y="441326"/>
            <a:ext cx="3508772" cy="5327650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900"/>
              </a:spcAft>
              <a:buFont typeface="Roboto Light" panose="020B0604020202020204" pitchFamily="34" charset="0"/>
              <a:buNone/>
              <a:defRPr sz="4050" b="0">
                <a:latin typeface="+mj-lt"/>
              </a:defRPr>
            </a:lvl1pPr>
            <a:lvl2pPr>
              <a:lnSpc>
                <a:spcPct val="100000"/>
              </a:lnSpc>
              <a:spcAft>
                <a:spcPts val="1350"/>
              </a:spcAft>
              <a:buFont typeface="Roboto Light" panose="020B0604020202020204" pitchFamily="34" charset="0"/>
              <a:buNone/>
              <a:defRPr sz="2400" cap="all" baseline="0"/>
            </a:lvl2pPr>
            <a:lvl3pPr>
              <a:spcAft>
                <a:spcPts val="450"/>
              </a:spcAft>
              <a:buNone/>
              <a:defRPr sz="12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0" indent="0">
              <a:spcAft>
                <a:spcPts val="0"/>
              </a:spcAft>
              <a:buFont typeface="Roboto Light" panose="020B0604020202020204" pitchFamily="34" charset="0"/>
              <a:buNone/>
              <a:defRPr sz="900"/>
            </a:lvl4pPr>
            <a:lvl5pPr marL="0" indent="0">
              <a:spcAft>
                <a:spcPts val="0"/>
              </a:spcAft>
              <a:buNone/>
              <a:defRPr sz="900"/>
            </a:lvl5pPr>
            <a:lvl6pPr marL="0" indent="0">
              <a:spcAft>
                <a:spcPts val="0"/>
              </a:spcAft>
              <a:defRPr sz="900"/>
            </a:lvl6pPr>
            <a:lvl7pPr marL="0" indent="0">
              <a:spcAft>
                <a:spcPts val="0"/>
              </a:spcAft>
              <a:defRPr sz="900"/>
            </a:lvl7pPr>
            <a:lvl8pPr marL="0" indent="0">
              <a:spcAft>
                <a:spcPts val="0"/>
              </a:spcAft>
              <a:defRPr sz="900"/>
            </a:lvl8pPr>
            <a:lvl9pPr marL="0" indent="0">
              <a:spcAft>
                <a:spcPts val="0"/>
              </a:spcAft>
              <a:defRPr sz="900"/>
            </a:lvl9pPr>
          </a:lstStyle>
          <a:p>
            <a:pPr lvl="0"/>
            <a:r>
              <a:rPr lang="fr-FR" dirty="0"/>
              <a:t>N°</a:t>
            </a:r>
          </a:p>
          <a:p>
            <a:pPr lvl="1"/>
            <a:r>
              <a:rPr lang="fr-FR" dirty="0"/>
              <a:t>Titre de la section sur plusieurs lignes</a:t>
            </a:r>
          </a:p>
          <a:p>
            <a:pPr lvl="2"/>
            <a:r>
              <a:rPr lang="fr-FR" dirty="0"/>
              <a:t>Sous-titre de la section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6215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BEC9-88C0-4EC8-8490-A77522D7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8F9B-AEED-4F5B-BFCA-87A16707235F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84B32-6116-406E-A911-92CE10B3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EDA32-9876-40B9-8D46-061F168E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C3301-ED5A-4EF2-BECA-7449954CB60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81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7F740-AD1C-43F7-AB48-CE407F4D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5FA3-DD34-4CB3-B2D3-58A2462DD367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726F-1166-480E-83A7-9B6DF67D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5259B-1C41-4FCE-A561-42D374B0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4C60F-88A2-4AFB-8952-3F247E77A7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59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442619-3AC9-468A-B819-7206496D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F6BA-ED82-4324-9B13-16B066C2E450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18043-62F8-48BC-B52D-93FE1F5B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B38AE8-D764-4543-9359-DD93429B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139EC1-8A6E-48A4-93FE-358AC2D06BD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766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D42798-674A-47E8-BAFD-3257E85C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5204-D359-4FB0-A881-E2297FC6B134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C85BBE-312D-4CA0-B8F9-21F13BF0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685BF0-931A-4CCC-ABD4-0E47E6A0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9614F6-69C5-4D8F-89A3-3FC59C1F772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856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ECAEAA-A996-4905-B09C-C68BA73D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5571-36C6-4D8F-AF98-88B205840787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894DF8-9E10-4E09-B188-D191AFFA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817770-F6E5-4DCF-A4D3-FD6223B5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12FE2-1828-4E7E-9B98-DFDAD3BC5C8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315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6E44BA-ADBD-4B88-8AD9-7E323318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96AD-0BA8-498F-AA03-143FD7BC4122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94887C-8557-48A0-83E0-B0721CF2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C3AFF0-0085-47EC-93C2-BCE105E6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448B5-2B1F-4169-894F-08E98D473BC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35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45B264-3063-44D9-B38E-042CF8BC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2ED3-80B1-426A-BE62-40D2DC23291D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4043E6-46F3-4EB5-BA4E-CF004FB9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B53DDD-7011-4E8C-82CC-560AD1F0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17DB16-1D51-4108-A6CC-455E5DFF71B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549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62ACC7-F6AC-4624-9957-9DBE4922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7414-2EC5-4D59-B7EF-CF7CC49BF6A8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B1B72-3B64-4301-8FF8-ABCFFB58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C17426-7AB5-4284-A16C-B45DF82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A5EC12-D628-4E8E-B3BF-512247B8018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756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365BAC-20F2-448C-A26D-9E4E7CC98E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Click to edit Master title style</a:t>
            </a:r>
            <a:endParaRPr lang="en-US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525FFB-BE8A-48B8-B22D-B7E07B30E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Click to edit Master text styles</a:t>
            </a:r>
          </a:p>
          <a:p>
            <a:pPr lvl="1"/>
            <a:r>
              <a:rPr lang="fr-CH" altLang="fr-FR"/>
              <a:t>Second level</a:t>
            </a:r>
          </a:p>
          <a:p>
            <a:pPr lvl="2"/>
            <a:r>
              <a:rPr lang="fr-CH" altLang="fr-FR"/>
              <a:t>Third level</a:t>
            </a:r>
          </a:p>
          <a:p>
            <a:pPr lvl="3"/>
            <a:r>
              <a:rPr lang="fr-CH" altLang="fr-FR"/>
              <a:t>Fourth level</a:t>
            </a:r>
          </a:p>
          <a:p>
            <a:pPr lvl="4"/>
            <a:r>
              <a:rPr lang="fr-CH" altLang="fr-FR"/>
              <a:t>Fifth level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5F603-66C9-4400-BFEE-0E765904E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CE6F081E-4F90-42EF-A8A1-B17A142121F4}" type="datetime1">
              <a:rPr lang="en-US"/>
              <a:pPr>
                <a:defRPr/>
              </a:pPr>
              <a:t>5/24/24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C2179-664C-4FD1-909A-AE409314C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E1311-68DC-49E9-BC3C-EACF031D6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84E703-BE25-471C-A313-6B2EBD5A578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1031" name="Picture 7" descr="logo_color.ai">
            <a:extLst>
              <a:ext uri="{FF2B5EF4-FFF2-40B4-BE49-F238E27FC236}">
                <a16:creationId xmlns:a16="http://schemas.microsoft.com/office/drawing/2014/main" id="{B15C6CB3-185B-43EA-BEF6-7A386B73804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022975"/>
            <a:ext cx="1322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ondas.ai">
            <a:extLst>
              <a:ext uri="{FF2B5EF4-FFF2-40B4-BE49-F238E27FC236}">
                <a16:creationId xmlns:a16="http://schemas.microsoft.com/office/drawing/2014/main" id="{78D18E95-C055-46C7-9305-AF00C8E019F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27654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1">
            <a:extLst>
              <a:ext uri="{FF2B5EF4-FFF2-40B4-BE49-F238E27FC236}">
                <a16:creationId xmlns:a16="http://schemas.microsoft.com/office/drawing/2014/main" id="{EA11C8E9-EB5D-4B87-9826-1B892DCDF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19388" y="6299200"/>
            <a:ext cx="2309812" cy="477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52799D"/>
                </a:solidFill>
                <a:latin typeface="Calibri" pitchFamily="34" charset="0"/>
              </a:rPr>
              <a:t>UICC HPV and Cervical Cancer Curriculum </a:t>
            </a:r>
          </a:p>
          <a:p>
            <a:pPr eaLnBrk="1" hangingPunct="1">
              <a:defRPr/>
            </a:pPr>
            <a:r>
              <a:rPr lang="en-US" sz="800">
                <a:solidFill>
                  <a:srgbClr val="52799D"/>
                </a:solidFill>
                <a:latin typeface="Calibri" pitchFamily="34" charset="0"/>
              </a:rPr>
              <a:t>Chapter 2.b. Cytology</a:t>
            </a:r>
          </a:p>
          <a:p>
            <a:pPr eaLnBrk="1" hangingPunct="1">
              <a:defRPr/>
            </a:pPr>
            <a:r>
              <a:rPr lang="en-US" sz="800">
                <a:solidFill>
                  <a:srgbClr val="52799D"/>
                </a:solidFill>
                <a:latin typeface="Calibri" pitchFamily="34" charset="0"/>
              </a:rPr>
              <a:t>C. Bergeron, MD, PhD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948FF033-77F4-40F1-B896-22410E009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2268155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fr-FR" b="1" dirty="0">
                <a:solidFill>
                  <a:srgbClr val="C00000"/>
                </a:solidFill>
              </a:rPr>
              <a:t>Le </a:t>
            </a:r>
            <a:r>
              <a:rPr lang="en-GB" altLang="fr-FR" b="1" dirty="0" err="1">
                <a:solidFill>
                  <a:srgbClr val="C00000"/>
                </a:solidFill>
              </a:rPr>
              <a:t>dépistage</a:t>
            </a:r>
            <a:r>
              <a:rPr lang="en-GB" altLang="fr-FR" b="1" dirty="0">
                <a:solidFill>
                  <a:srgbClr val="C00000"/>
                </a:solidFill>
              </a:rPr>
              <a:t> </a:t>
            </a:r>
            <a:r>
              <a:rPr lang="en-GB" altLang="fr-FR" b="1" dirty="0" err="1">
                <a:solidFill>
                  <a:srgbClr val="C00000"/>
                </a:solidFill>
              </a:rPr>
              <a:t>organisé</a:t>
            </a:r>
            <a:r>
              <a:rPr lang="en-GB" altLang="fr-FR" b="1" dirty="0">
                <a:solidFill>
                  <a:srgbClr val="C00000"/>
                </a:solidFill>
              </a:rPr>
              <a:t> du cancer du col </a:t>
            </a:r>
            <a:r>
              <a:rPr lang="en-GB" altLang="fr-FR" b="1" dirty="0" err="1">
                <a:solidFill>
                  <a:srgbClr val="C00000"/>
                </a:solidFill>
              </a:rPr>
              <a:t>utérin</a:t>
            </a:r>
            <a:r>
              <a:rPr lang="en-GB" altLang="fr-FR" b="1" dirty="0">
                <a:solidFill>
                  <a:srgbClr val="C00000"/>
                </a:solidFill>
              </a:rPr>
              <a:t>:</a:t>
            </a:r>
            <a:endParaRPr lang="fr-FR" altLang="fr-FR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fr-FR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2400" dirty="0"/>
              <a:t>       </a:t>
            </a:r>
            <a:r>
              <a:rPr lang="it-IT" altLang="fr-FR" sz="2400" dirty="0">
                <a:solidFill>
                  <a:srgbClr val="C00000"/>
                </a:solidFill>
              </a:rPr>
              <a:t>Christine Bergeron, MD, PhD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2400" dirty="0">
                <a:solidFill>
                  <a:srgbClr val="336699"/>
                </a:solidFill>
              </a:rPr>
              <a:t>CerbaPath, Paris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fr-FR" sz="2400" dirty="0">
              <a:solidFill>
                <a:srgbClr val="3366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2400" dirty="0">
                <a:solidFill>
                  <a:srgbClr val="336699"/>
                </a:solidFill>
              </a:rPr>
              <a:t>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2400" dirty="0">
                <a:solidFill>
                  <a:srgbClr val="336699"/>
                </a:solidFill>
              </a:rPr>
              <a:t>       Past Présidente de la SFCPCV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2400" dirty="0">
                <a:solidFill>
                  <a:srgbClr val="336699"/>
                </a:solidFill>
              </a:rPr>
              <a:t>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r-FR" sz="2400" dirty="0">
                <a:solidFill>
                  <a:srgbClr val="336699"/>
                </a:solidFill>
              </a:rPr>
              <a:t>   Pas de conflit d’intérêt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84D39269-69CE-4F67-8682-68538262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10" y="173385"/>
            <a:ext cx="41608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4">
            <a:extLst>
              <a:ext uri="{FF2B5EF4-FFF2-40B4-BE49-F238E27FC236}">
                <a16:creationId xmlns:a16="http://schemas.microsoft.com/office/drawing/2014/main" id="{7100485C-7F3D-4DF5-9445-4AB7C8A5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9" y="76243"/>
            <a:ext cx="1994127" cy="11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8B2F06-3BF3-9C47-A9E8-9D6D410D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87" y="857250"/>
            <a:ext cx="6874976" cy="5143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FEC946-84EF-B941-934E-80632C97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52" y="1035707"/>
            <a:ext cx="106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411760" y="548680"/>
            <a:ext cx="4362599" cy="5616624"/>
            <a:chOff x="2411760" y="548680"/>
            <a:chExt cx="4362599" cy="56166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548680"/>
              <a:ext cx="4362599" cy="412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5202212"/>
              <a:ext cx="1941232" cy="96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83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62407"/>
            <a:ext cx="5854005" cy="4399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9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3A958-4B9D-4515-B6E0-31E15E8C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Points de vigilance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ED4F53-A3B5-43C0-88CA-ACA462FE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Appliquer les recommandations et ne pas faire de </a:t>
            </a:r>
            <a:r>
              <a:rPr lang="fr-FR" dirty="0" err="1">
                <a:solidFill>
                  <a:schemeClr val="tx2"/>
                </a:solidFill>
              </a:rPr>
              <a:t>cotesting</a:t>
            </a:r>
            <a:r>
              <a:rPr lang="fr-FR" dirty="0">
                <a:solidFill>
                  <a:schemeClr val="tx2"/>
                </a:solidFill>
              </a:rPr>
              <a:t> après 30 ans</a:t>
            </a:r>
          </a:p>
          <a:p>
            <a:r>
              <a:rPr lang="fr-FR" dirty="0">
                <a:solidFill>
                  <a:schemeClr val="tx2"/>
                </a:solidFill>
              </a:rPr>
              <a:t>Ne pas faire une colposcopie après un test HPV positif seul </a:t>
            </a:r>
          </a:p>
          <a:p>
            <a:r>
              <a:rPr lang="fr-FR" dirty="0">
                <a:solidFill>
                  <a:schemeClr val="tx2"/>
                </a:solidFill>
              </a:rPr>
              <a:t>Convaincre les femmes de répondre aux invitations à se faire dépister </a:t>
            </a:r>
          </a:p>
          <a:p>
            <a:r>
              <a:rPr lang="fr-FR" dirty="0">
                <a:solidFill>
                  <a:schemeClr val="tx2"/>
                </a:solidFill>
              </a:rPr>
              <a:t>Réserver l’</a:t>
            </a:r>
            <a:r>
              <a:rPr lang="fr-FR" dirty="0" err="1">
                <a:solidFill>
                  <a:schemeClr val="tx2"/>
                </a:solidFill>
              </a:rPr>
              <a:t>autoprélèvement</a:t>
            </a:r>
            <a:r>
              <a:rPr lang="fr-FR" dirty="0">
                <a:solidFill>
                  <a:schemeClr val="tx2"/>
                </a:solidFill>
              </a:rPr>
              <a:t> à des femmes non dépistées qui n’ont pas de contact avec un professionnel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6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F4457252-32E6-4F48-A1F8-6C6D80FC3B8F}"/>
              </a:ext>
            </a:extLst>
          </p:cNvPr>
          <p:cNvGrpSpPr>
            <a:grpSpLocks/>
          </p:cNvGrpSpPr>
          <p:nvPr/>
        </p:nvGrpSpPr>
        <p:grpSpPr bwMode="auto">
          <a:xfrm>
            <a:off x="689819" y="3536360"/>
            <a:ext cx="7886031" cy="1075622"/>
            <a:chOff x="689758" y="2624835"/>
            <a:chExt cx="7886346" cy="118366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A9D36E-4DFA-4F1E-B1DF-FBF403D3EEA0}"/>
                </a:ext>
              </a:extLst>
            </p:cNvPr>
            <p:cNvSpPr/>
            <p:nvPr/>
          </p:nvSpPr>
          <p:spPr>
            <a:xfrm>
              <a:off x="953194" y="2624835"/>
              <a:ext cx="7622910" cy="118366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3200"/>
            </a:p>
          </p:txBody>
        </p:sp>
        <p:grpSp>
          <p:nvGrpSpPr>
            <p:cNvPr id="36944" name="Groupe 70">
              <a:extLst>
                <a:ext uri="{FF2B5EF4-FFF2-40B4-BE49-F238E27FC236}">
                  <a16:creationId xmlns:a16="http://schemas.microsoft.com/office/drawing/2014/main" id="{42265F96-400F-464E-9AD3-277282C4003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13428" y="3101165"/>
              <a:ext cx="1183667" cy="231007"/>
              <a:chOff x="1826042" y="1002705"/>
              <a:chExt cx="6365839" cy="293147"/>
            </a:xfrm>
          </p:grpSpPr>
          <p:sp>
            <p:nvSpPr>
              <p:cNvPr id="73" name="Rectangle à coins arrondis 72">
                <a:extLst>
                  <a:ext uri="{FF2B5EF4-FFF2-40B4-BE49-F238E27FC236}">
                    <a16:creationId xmlns:a16="http://schemas.microsoft.com/office/drawing/2014/main" id="{EB83DFE6-653F-414B-92D8-9C6A23B152E3}"/>
                  </a:ext>
                </a:extLst>
              </p:cNvPr>
              <p:cNvSpPr/>
              <p:nvPr/>
            </p:nvSpPr>
            <p:spPr>
              <a:xfrm flipV="1">
                <a:off x="1826034" y="1036702"/>
                <a:ext cx="6365850" cy="24222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32000">
                    <a:schemeClr val="accent1">
                      <a:lumMod val="97000"/>
                      <a:lumOff val="3000"/>
                    </a:schemeClr>
                  </a:gs>
                  <a:gs pos="80000">
                    <a:schemeClr val="accent1">
                      <a:lumMod val="60000"/>
                      <a:lumOff val="40000"/>
                    </a:schemeClr>
                  </a:gs>
                </a:gsLst>
                <a:lin ang="13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800" b="1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B6D1049-60FC-44E5-A99B-122A52780304}"/>
                  </a:ext>
                </a:extLst>
              </p:cNvPr>
              <p:cNvSpPr/>
              <p:nvPr/>
            </p:nvSpPr>
            <p:spPr>
              <a:xfrm>
                <a:off x="2955070" y="1002705"/>
                <a:ext cx="4071742" cy="2932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fr-FR" sz="800" b="1" dirty="0">
                    <a:solidFill>
                      <a:schemeClr val="bg1"/>
                    </a:solidFill>
                  </a:rPr>
                  <a:t>RÉGIONAL</a:t>
                </a:r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E52A3E1-DEBF-4C9B-A69F-26D2D44B0EB3}"/>
              </a:ext>
            </a:extLst>
          </p:cNvPr>
          <p:cNvGrpSpPr>
            <a:grpSpLocks/>
          </p:cNvGrpSpPr>
          <p:nvPr/>
        </p:nvGrpSpPr>
        <p:grpSpPr bwMode="auto">
          <a:xfrm>
            <a:off x="689819" y="2511475"/>
            <a:ext cx="7886031" cy="757908"/>
            <a:chOff x="689758" y="1654592"/>
            <a:chExt cx="7886346" cy="7570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162CDE-1424-4B46-9548-45C948E773D3}"/>
                </a:ext>
              </a:extLst>
            </p:cNvPr>
            <p:cNvSpPr/>
            <p:nvPr/>
          </p:nvSpPr>
          <p:spPr>
            <a:xfrm>
              <a:off x="953194" y="1704768"/>
              <a:ext cx="7622910" cy="69354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3200"/>
            </a:p>
          </p:txBody>
        </p:sp>
        <p:grpSp>
          <p:nvGrpSpPr>
            <p:cNvPr id="36940" name="Groupe 63">
              <a:extLst>
                <a:ext uri="{FF2B5EF4-FFF2-40B4-BE49-F238E27FC236}">
                  <a16:creationId xmlns:a16="http://schemas.microsoft.com/office/drawing/2014/main" id="{53F3A7E5-57C7-45AE-B0DD-F80210BE90F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26713" y="1917637"/>
              <a:ext cx="757097" cy="231007"/>
              <a:chOff x="2752452" y="1002705"/>
              <a:chExt cx="4071719" cy="293147"/>
            </a:xfrm>
          </p:grpSpPr>
          <p:sp>
            <p:nvSpPr>
              <p:cNvPr id="67" name="Rectangle à coins arrondis 66">
                <a:extLst>
                  <a:ext uri="{FF2B5EF4-FFF2-40B4-BE49-F238E27FC236}">
                    <a16:creationId xmlns:a16="http://schemas.microsoft.com/office/drawing/2014/main" id="{F7F3327C-275A-4DF6-BAFF-17F96CBAC734}"/>
                  </a:ext>
                </a:extLst>
              </p:cNvPr>
              <p:cNvSpPr/>
              <p:nvPr/>
            </p:nvSpPr>
            <p:spPr>
              <a:xfrm flipV="1">
                <a:off x="2854397" y="1036702"/>
                <a:ext cx="3759890" cy="24222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32000">
                    <a:schemeClr val="accent1">
                      <a:lumMod val="97000"/>
                      <a:lumOff val="3000"/>
                    </a:schemeClr>
                  </a:gs>
                  <a:gs pos="80000">
                    <a:schemeClr val="accent1">
                      <a:lumMod val="60000"/>
                      <a:lumOff val="40000"/>
                    </a:schemeClr>
                  </a:gs>
                </a:gsLst>
                <a:lin ang="13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800" b="1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A8AB46C-34BD-47E9-8967-97477049ABE9}"/>
                  </a:ext>
                </a:extLst>
              </p:cNvPr>
              <p:cNvSpPr/>
              <p:nvPr/>
            </p:nvSpPr>
            <p:spPr>
              <a:xfrm>
                <a:off x="2752450" y="1002705"/>
                <a:ext cx="4071719" cy="2932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fr-FR" sz="800" b="1" dirty="0">
                    <a:solidFill>
                      <a:schemeClr val="bg1"/>
                    </a:solidFill>
                  </a:rPr>
                  <a:t>NATIONAL</a:t>
                </a:r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670B315-DC2E-4811-AB0B-BFF787CCAC0F}"/>
              </a:ext>
            </a:extLst>
          </p:cNvPr>
          <p:cNvSpPr/>
          <p:nvPr/>
        </p:nvSpPr>
        <p:spPr>
          <a:xfrm>
            <a:off x="953245" y="4883424"/>
            <a:ext cx="7622605" cy="618381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320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6C6BF7F-3363-42A1-A064-9A14E216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02" y="1520279"/>
            <a:ext cx="8032254" cy="472158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C00000"/>
                </a:solidFill>
              </a:rPr>
              <a:t>l’organisation DU programme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536C954-8250-446E-A69D-B8B363B4B830}"/>
              </a:ext>
            </a:extLst>
          </p:cNvPr>
          <p:cNvGrpSpPr>
            <a:grpSpLocks/>
          </p:cNvGrpSpPr>
          <p:nvPr/>
        </p:nvGrpSpPr>
        <p:grpSpPr bwMode="auto">
          <a:xfrm>
            <a:off x="963292" y="4981651"/>
            <a:ext cx="2345159" cy="522162"/>
            <a:chOff x="963775" y="4124240"/>
            <a:chExt cx="2345148" cy="522475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2A9C9A2-B4B2-459F-956F-A499AAFBB8B8}"/>
                </a:ext>
              </a:extLst>
            </p:cNvPr>
            <p:cNvSpPr txBox="1"/>
            <p:nvPr/>
          </p:nvSpPr>
          <p:spPr>
            <a:xfrm>
              <a:off x="1018469" y="4124240"/>
              <a:ext cx="2290454" cy="2725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lIns="0" rIns="0">
              <a:spAutoFit/>
            </a:bodyPr>
            <a:lstStyle/>
            <a:p>
              <a:pPr algn="ctr" eaLnBrk="1" hangingPunct="1">
                <a:defRPr/>
              </a:pPr>
              <a:r>
                <a:rPr lang="fr-FR" sz="1000" b="1" dirty="0">
                  <a:solidFill>
                    <a:schemeClr val="accent1"/>
                  </a:solidFill>
                </a:rPr>
                <a:t>Professionnels de santé</a:t>
              </a:r>
              <a:endParaRPr lang="fr-FR" sz="1000" dirty="0">
                <a:solidFill>
                  <a:schemeClr val="accent1"/>
                </a:solidFill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3471AAF-A156-4BE6-B2A0-EA4885C0C8F9}"/>
                </a:ext>
              </a:extLst>
            </p:cNvPr>
            <p:cNvSpPr txBox="1"/>
            <p:nvPr/>
          </p:nvSpPr>
          <p:spPr>
            <a:xfrm>
              <a:off x="963775" y="4415745"/>
              <a:ext cx="2345148" cy="23097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900" dirty="0">
                  <a:solidFill>
                    <a:schemeClr val="accent1"/>
                  </a:solidFill>
                </a:rPr>
                <a:t>Consultation, soins, suivi</a:t>
              </a:r>
            </a:p>
          </p:txBody>
        </p:sp>
      </p:grpSp>
      <p:sp>
        <p:nvSpPr>
          <p:cNvPr id="36872" name="Espace réservé du numéro de diapositive 34">
            <a:extLst>
              <a:ext uri="{FF2B5EF4-FFF2-40B4-BE49-F238E27FC236}">
                <a16:creationId xmlns:a16="http://schemas.microsoft.com/office/drawing/2014/main" id="{32CE38AA-DBEA-42E1-9DF6-01EEA9D9B3F3}"/>
              </a:ext>
            </a:extLst>
          </p:cNvPr>
          <p:cNvSpPr>
            <a:spLocks noGrp="1" noChangeArrowheads="1"/>
          </p:cNvSpPr>
          <p:nvPr>
            <p:ph type="sldNum" sz="quarter" idx="20"/>
          </p:nvPr>
        </p:nvSpPr>
        <p:spPr bwMode="auto">
          <a:xfrm>
            <a:off x="0" y="85725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i="1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fr-FR" altLang="fr-FR" sz="492" b="1" dirty="0">
              <a:solidFill>
                <a:schemeClr val="bg1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2B669B0-10DA-4408-9A25-BB0F273750F2}"/>
              </a:ext>
            </a:extLst>
          </p:cNvPr>
          <p:cNvGrpSpPr>
            <a:grpSpLocks/>
          </p:cNvGrpSpPr>
          <p:nvPr/>
        </p:nvGrpSpPr>
        <p:grpSpPr bwMode="auto">
          <a:xfrm>
            <a:off x="3597549" y="2632023"/>
            <a:ext cx="2333997" cy="563462"/>
            <a:chOff x="3597307" y="1774800"/>
            <a:chExt cx="2334768" cy="56336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79B10EB-E32F-45FE-8DC3-5E954BF0C49D}"/>
                </a:ext>
              </a:extLst>
            </p:cNvPr>
            <p:cNvSpPr txBox="1"/>
            <p:nvPr/>
          </p:nvSpPr>
          <p:spPr>
            <a:xfrm>
              <a:off x="3644203" y="1774800"/>
              <a:ext cx="2236509" cy="2723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lIns="0" rIns="251999">
              <a:spAutoFit/>
            </a:bodyPr>
            <a:lstStyle/>
            <a:p>
              <a:pPr algn="ctr" eaLnBrk="1" hangingPunct="1">
                <a:defRPr/>
              </a:pPr>
              <a:r>
                <a:rPr lang="fr-FR" sz="1000" b="1" dirty="0">
                  <a:solidFill>
                    <a:schemeClr val="accent1"/>
                  </a:solidFill>
                </a:rPr>
                <a:t>Santé Publique France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6BC63AC-7382-462F-BD49-190A7C8DFB2A}"/>
                </a:ext>
              </a:extLst>
            </p:cNvPr>
            <p:cNvSpPr txBox="1"/>
            <p:nvPr/>
          </p:nvSpPr>
          <p:spPr>
            <a:xfrm>
              <a:off x="3597307" y="2107371"/>
              <a:ext cx="2334768" cy="2307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900" dirty="0">
                  <a:solidFill>
                    <a:schemeClr val="accent1"/>
                  </a:solidFill>
                </a:rPr>
                <a:t>Evaluation épidémiologique</a:t>
              </a:r>
            </a:p>
          </p:txBody>
        </p:sp>
        <p:pic>
          <p:nvPicPr>
            <p:cNvPr id="36936" name="Image 67">
              <a:extLst>
                <a:ext uri="{FF2B5EF4-FFF2-40B4-BE49-F238E27FC236}">
                  <a16:creationId xmlns:a16="http://schemas.microsoft.com/office/drawing/2014/main" id="{FCD4FC53-4780-4A81-AC0A-677A96DB5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7" t="39409" r="67378" b="56270"/>
            <a:stretch>
              <a:fillRect/>
            </a:stretch>
          </p:blipFill>
          <p:spPr bwMode="auto">
            <a:xfrm>
              <a:off x="5438086" y="1857745"/>
              <a:ext cx="411015" cy="17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9BC0DD61-F531-4F76-B6CA-371B597904B0}"/>
              </a:ext>
            </a:extLst>
          </p:cNvPr>
          <p:cNvGrpSpPr>
            <a:grpSpLocks/>
          </p:cNvGrpSpPr>
          <p:nvPr/>
        </p:nvGrpSpPr>
        <p:grpSpPr bwMode="auto">
          <a:xfrm>
            <a:off x="1026915" y="2632026"/>
            <a:ext cx="2492499" cy="632757"/>
            <a:chOff x="1027312" y="1774800"/>
            <a:chExt cx="2492560" cy="632703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3C8D03D-E210-4E34-A73E-B85AF16407FA}"/>
                </a:ext>
              </a:extLst>
            </p:cNvPr>
            <p:cNvSpPr txBox="1"/>
            <p:nvPr/>
          </p:nvSpPr>
          <p:spPr>
            <a:xfrm>
              <a:off x="1027312" y="1774800"/>
              <a:ext cx="2492560" cy="2723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lIns="0" rIns="251999">
              <a:spAutoFit/>
            </a:bodyPr>
            <a:lstStyle/>
            <a:p>
              <a:pPr algn="ctr" eaLnBrk="1" hangingPunct="1">
                <a:defRPr/>
              </a:pPr>
              <a:r>
                <a:rPr lang="fr-FR" sz="1000" b="1" dirty="0">
                  <a:solidFill>
                    <a:schemeClr val="accent1"/>
                  </a:solidFill>
                </a:rPr>
                <a:t>Institut National du Cancer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2ECB4B0-2408-4FB6-8127-DE57B6527B0A}"/>
                </a:ext>
              </a:extLst>
            </p:cNvPr>
            <p:cNvSpPr txBox="1"/>
            <p:nvPr/>
          </p:nvSpPr>
          <p:spPr>
            <a:xfrm>
              <a:off x="1077543" y="2038203"/>
              <a:ext cx="2358611" cy="3693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900" dirty="0">
                  <a:solidFill>
                    <a:schemeClr val="accent1"/>
                  </a:solidFill>
                </a:rPr>
                <a:t>Pilotage opérationnel. </a:t>
              </a:r>
              <a:br>
                <a:rPr lang="fr-FR" sz="900" dirty="0">
                  <a:solidFill>
                    <a:schemeClr val="accent1"/>
                  </a:solidFill>
                </a:rPr>
              </a:br>
              <a:r>
                <a:rPr lang="fr-FR" sz="900" dirty="0">
                  <a:solidFill>
                    <a:schemeClr val="accent1"/>
                  </a:solidFill>
                </a:rPr>
                <a:t>Animation du réseau</a:t>
              </a:r>
            </a:p>
          </p:txBody>
        </p:sp>
        <p:pic>
          <p:nvPicPr>
            <p:cNvPr id="36933" name="Image 77">
              <a:extLst>
                <a:ext uri="{FF2B5EF4-FFF2-40B4-BE49-F238E27FC236}">
                  <a16:creationId xmlns:a16="http://schemas.microsoft.com/office/drawing/2014/main" id="{BDB02F74-3FBB-4B46-82D3-CB3E3672E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245" y="1814048"/>
              <a:ext cx="379055" cy="18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B4F4CA9-7D85-461C-BCC9-984BD9D528D3}"/>
              </a:ext>
            </a:extLst>
          </p:cNvPr>
          <p:cNvGrpSpPr>
            <a:grpSpLocks/>
          </p:cNvGrpSpPr>
          <p:nvPr/>
        </p:nvGrpSpPr>
        <p:grpSpPr bwMode="auto">
          <a:xfrm>
            <a:off x="2249166" y="908720"/>
            <a:ext cx="4945930" cy="663029"/>
            <a:chOff x="2248758" y="1092691"/>
            <a:chExt cx="4946738" cy="662592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D560E5C-E825-43A8-A4E0-2DCA4536269E}"/>
                </a:ext>
              </a:extLst>
            </p:cNvPr>
            <p:cNvSpPr txBox="1"/>
            <p:nvPr/>
          </p:nvSpPr>
          <p:spPr>
            <a:xfrm>
              <a:off x="3640900" y="1092691"/>
              <a:ext cx="2236136" cy="27223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lIns="0" rIns="251999">
              <a:spAutoFit/>
            </a:bodyPr>
            <a:lstStyle/>
            <a:p>
              <a:pPr algn="ctr" eaLnBrk="1" hangingPunct="1">
                <a:defRPr/>
              </a:pPr>
              <a:r>
                <a:rPr lang="fr-FR" sz="1000" b="1" dirty="0">
                  <a:solidFill>
                    <a:schemeClr val="accent1"/>
                  </a:solidFill>
                </a:rPr>
                <a:t>Ministère de la Santé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7E53BAC-56CD-48DD-BEA2-79EEA83D19C0}"/>
                </a:ext>
              </a:extLst>
            </p:cNvPr>
            <p:cNvSpPr txBox="1"/>
            <p:nvPr/>
          </p:nvSpPr>
          <p:spPr>
            <a:xfrm>
              <a:off x="3578382" y="1347019"/>
              <a:ext cx="2353357" cy="2306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900" dirty="0">
                  <a:solidFill>
                    <a:schemeClr val="accent1"/>
                  </a:solidFill>
                </a:rPr>
                <a:t>Pilotage stratégique</a:t>
              </a:r>
            </a:p>
          </p:txBody>
        </p:sp>
        <p:pic>
          <p:nvPicPr>
            <p:cNvPr id="36926" name="Image 64">
              <a:extLst>
                <a:ext uri="{FF2B5EF4-FFF2-40B4-BE49-F238E27FC236}">
                  <a16:creationId xmlns:a16="http://schemas.microsoft.com/office/drawing/2014/main" id="{9293728C-9E10-4462-ADE4-5C4AC937F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10" t="28345" r="61130" b="67097"/>
            <a:stretch>
              <a:fillRect/>
            </a:stretch>
          </p:blipFill>
          <p:spPr bwMode="auto">
            <a:xfrm>
              <a:off x="5505645" y="1115951"/>
              <a:ext cx="291060" cy="23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02BF2998-C874-45D7-8A57-46ED419977F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4740548" y="1577699"/>
              <a:ext cx="14513" cy="17758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46BD8C9D-E834-4A41-AFE7-9836F75DA1A1}"/>
                </a:ext>
              </a:extLst>
            </p:cNvPr>
            <p:cNvCxnSpPr>
              <a:cxnSpLocks/>
            </p:cNvCxnSpPr>
            <p:nvPr/>
          </p:nvCxnSpPr>
          <p:spPr>
            <a:xfrm>
              <a:off x="2256572" y="1574576"/>
              <a:ext cx="4933342" cy="0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597881A6-36E0-4FFE-A703-6D6D54DCE0F6}"/>
                </a:ext>
              </a:extLst>
            </p:cNvPr>
            <p:cNvCxnSpPr>
              <a:cxnSpLocks/>
            </p:cNvCxnSpPr>
            <p:nvPr/>
          </p:nvCxnSpPr>
          <p:spPr>
            <a:xfrm>
              <a:off x="7195496" y="1583500"/>
              <a:ext cx="0" cy="165090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A38CC1A5-AF88-4E03-859E-3ABFD0043468}"/>
                </a:ext>
              </a:extLst>
            </p:cNvPr>
            <p:cNvCxnSpPr>
              <a:cxnSpLocks/>
            </p:cNvCxnSpPr>
            <p:nvPr/>
          </p:nvCxnSpPr>
          <p:spPr>
            <a:xfrm>
              <a:off x="2248758" y="1583500"/>
              <a:ext cx="0" cy="165090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F5052FCE-44EC-4ECE-B51C-4F5767EFA9E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26952" y="5086016"/>
            <a:ext cx="756791" cy="231056"/>
            <a:chOff x="2752452" y="1002705"/>
            <a:chExt cx="4071719" cy="293147"/>
          </a:xfrm>
        </p:grpSpPr>
        <p:sp>
          <p:nvSpPr>
            <p:cNvPr id="76" name="Rectangle à coins arrondis 75">
              <a:extLst>
                <a:ext uri="{FF2B5EF4-FFF2-40B4-BE49-F238E27FC236}">
                  <a16:creationId xmlns:a16="http://schemas.microsoft.com/office/drawing/2014/main" id="{FC49547A-8CFA-4433-8D1F-C36BA1E08554}"/>
                </a:ext>
              </a:extLst>
            </p:cNvPr>
            <p:cNvSpPr/>
            <p:nvPr/>
          </p:nvSpPr>
          <p:spPr>
            <a:xfrm flipV="1">
              <a:off x="3172836" y="1036693"/>
              <a:ext cx="3327039" cy="24216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2000">
                  <a:schemeClr val="accent1">
                    <a:lumMod val="97000"/>
                    <a:lumOff val="3000"/>
                  </a:schemeClr>
                </a:gs>
                <a:gs pos="80000">
                  <a:schemeClr val="accent1">
                    <a:lumMod val="60000"/>
                    <a:lumOff val="40000"/>
                  </a:schemeClr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 b="1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1E7B608-1E97-4750-8301-CC2387156D3A}"/>
                </a:ext>
              </a:extLst>
            </p:cNvPr>
            <p:cNvSpPr/>
            <p:nvPr/>
          </p:nvSpPr>
          <p:spPr>
            <a:xfrm>
              <a:off x="2752452" y="1002705"/>
              <a:ext cx="4071719" cy="2931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800" b="1" dirty="0">
                  <a:solidFill>
                    <a:schemeClr val="bg1"/>
                  </a:solidFill>
                </a:rPr>
                <a:t>LOCAL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5179578B-7309-4595-91E1-DC15ACE1071B}"/>
              </a:ext>
            </a:extLst>
          </p:cNvPr>
          <p:cNvSpPr txBox="1"/>
          <p:nvPr/>
        </p:nvSpPr>
        <p:spPr>
          <a:xfrm>
            <a:off x="4691436" y="4990581"/>
            <a:ext cx="1446609" cy="272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0" rIns="0">
            <a:spAutoFit/>
          </a:bodyPr>
          <a:lstStyle/>
          <a:p>
            <a:pPr algn="ctr" eaLnBrk="1" hangingPunct="1">
              <a:defRPr/>
            </a:pPr>
            <a:r>
              <a:rPr lang="fr-FR" sz="1000" b="1" dirty="0">
                <a:solidFill>
                  <a:schemeClr val="accent1"/>
                </a:solidFill>
              </a:rPr>
              <a:t>Population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00AAAC87-C2C2-48B6-A904-1E1B39A66CC6}"/>
              </a:ext>
            </a:extLst>
          </p:cNvPr>
          <p:cNvCxnSpPr>
            <a:cxnSpLocks/>
          </p:cNvCxnSpPr>
          <p:nvPr/>
        </p:nvCxnSpPr>
        <p:spPr>
          <a:xfrm>
            <a:off x="3382120" y="5139035"/>
            <a:ext cx="123341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B1D0442-10B9-4231-8119-088D7D815EF9}"/>
              </a:ext>
            </a:extLst>
          </p:cNvPr>
          <p:cNvGrpSpPr>
            <a:grpSpLocks/>
          </p:cNvGrpSpPr>
          <p:nvPr/>
        </p:nvGrpSpPr>
        <p:grpSpPr bwMode="auto">
          <a:xfrm>
            <a:off x="6183810" y="2781598"/>
            <a:ext cx="2524869" cy="2541613"/>
            <a:chOff x="6183775" y="1924121"/>
            <a:chExt cx="2525065" cy="2542318"/>
          </a:xfrm>
        </p:grpSpPr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99919DC1-FA34-41D2-BD24-22C30AE613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2705" y="4260999"/>
              <a:ext cx="2509437" cy="0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ot"/>
              <a:round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92697064-E2C7-434A-B130-3FFA48570AF3}"/>
                </a:ext>
              </a:extLst>
            </p:cNvPr>
            <p:cNvCxnSpPr>
              <a:cxnSpLocks/>
            </p:cNvCxnSpPr>
            <p:nvPr/>
          </p:nvCxnSpPr>
          <p:spPr>
            <a:xfrm>
              <a:off x="8702142" y="1933053"/>
              <a:ext cx="0" cy="2313431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ot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BB293565-1915-4627-A32E-91D78031195C}"/>
                </a:ext>
              </a:extLst>
            </p:cNvPr>
            <p:cNvCxnSpPr>
              <a:cxnSpLocks/>
            </p:cNvCxnSpPr>
            <p:nvPr/>
          </p:nvCxnSpPr>
          <p:spPr>
            <a:xfrm>
              <a:off x="8501209" y="1924121"/>
              <a:ext cx="207631" cy="0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ot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5AC30BA1-7A3A-4976-9862-1EEA7C7A4006}"/>
                </a:ext>
              </a:extLst>
            </p:cNvPr>
            <p:cNvSpPr txBox="1"/>
            <p:nvPr/>
          </p:nvSpPr>
          <p:spPr>
            <a:xfrm>
              <a:off x="6183775" y="4344738"/>
              <a:ext cx="152933" cy="12170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fr-FR" sz="900" b="1" dirty="0">
                  <a:solidFill>
                    <a:schemeClr val="bg1"/>
                  </a:solidFill>
                </a:rPr>
                <a:t>€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7B823E-CAA2-4DE8-8833-449682731F7C}"/>
              </a:ext>
            </a:extLst>
          </p:cNvPr>
          <p:cNvGrpSpPr>
            <a:grpSpLocks/>
          </p:cNvGrpSpPr>
          <p:nvPr/>
        </p:nvGrpSpPr>
        <p:grpSpPr bwMode="auto">
          <a:xfrm>
            <a:off x="2021458" y="3301752"/>
            <a:ext cx="4191372" cy="155154"/>
            <a:chOff x="2021343" y="2398582"/>
            <a:chExt cx="4191367" cy="360000"/>
          </a:xfrm>
        </p:grpSpPr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6D4B7072-1B2B-46B6-87A2-7FFE689BF75C}"/>
                </a:ext>
              </a:extLst>
            </p:cNvPr>
            <p:cNvCxnSpPr>
              <a:cxnSpLocks/>
            </p:cNvCxnSpPr>
            <p:nvPr/>
          </p:nvCxnSpPr>
          <p:spPr>
            <a:xfrm>
              <a:off x="6212710" y="2398582"/>
              <a:ext cx="0" cy="360000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round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C6EC6EDD-069D-4D9F-88A2-E18A32924518}"/>
                </a:ext>
              </a:extLst>
            </p:cNvPr>
            <p:cNvCxnSpPr>
              <a:cxnSpLocks/>
            </p:cNvCxnSpPr>
            <p:nvPr/>
          </p:nvCxnSpPr>
          <p:spPr>
            <a:xfrm>
              <a:off x="2021343" y="2398582"/>
              <a:ext cx="0" cy="323741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round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2E829347-F0B2-4F44-8B8A-5232BE96B9F2}"/>
                </a:ext>
              </a:extLst>
            </p:cNvPr>
            <p:cNvCxnSpPr>
              <a:cxnSpLocks/>
            </p:cNvCxnSpPr>
            <p:nvPr/>
          </p:nvCxnSpPr>
          <p:spPr>
            <a:xfrm>
              <a:off x="4675690" y="2398582"/>
              <a:ext cx="0" cy="323741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round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31B38AB0-2CFE-416B-BCDA-EF63C61A3C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1821" y="2398582"/>
              <a:ext cx="0" cy="323741"/>
            </a:xfrm>
            <a:prstGeom prst="line">
              <a:avLst/>
            </a:prstGeom>
            <a:ln w="9525" cap="sq" cmpd="thickThin">
              <a:solidFill>
                <a:schemeClr val="tx2"/>
              </a:solidFill>
              <a:prstDash val="lgDash"/>
              <a:miter lim="800000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ED3EEDA3-F2CE-4760-A056-AF938EEE61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3101" y="2398582"/>
              <a:ext cx="0" cy="323741"/>
            </a:xfrm>
            <a:prstGeom prst="line">
              <a:avLst/>
            </a:prstGeom>
            <a:ln w="9525" cap="sq" cmpd="thickThin">
              <a:solidFill>
                <a:schemeClr val="tx2"/>
              </a:solidFill>
              <a:prstDash val="lgDash"/>
              <a:miter lim="800000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5643AC4-25EA-4DF4-94E9-C22F7800CCC6}"/>
              </a:ext>
            </a:extLst>
          </p:cNvPr>
          <p:cNvGrpSpPr>
            <a:grpSpLocks/>
          </p:cNvGrpSpPr>
          <p:nvPr/>
        </p:nvGrpSpPr>
        <p:grpSpPr bwMode="auto">
          <a:xfrm>
            <a:off x="1026915" y="3651129"/>
            <a:ext cx="5379021" cy="780960"/>
            <a:chOff x="1027312" y="2793717"/>
            <a:chExt cx="5378924" cy="781674"/>
          </a:xfrm>
        </p:grpSpPr>
        <p:grpSp>
          <p:nvGrpSpPr>
            <p:cNvPr id="36894" name="Groupe 28">
              <a:extLst>
                <a:ext uri="{FF2B5EF4-FFF2-40B4-BE49-F238E27FC236}">
                  <a16:creationId xmlns:a16="http://schemas.microsoft.com/office/drawing/2014/main" id="{FD2BB4FC-DF67-4066-8AF3-45265F8BE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7312" y="2793717"/>
              <a:ext cx="5378924" cy="781674"/>
              <a:chOff x="1027312" y="2793717"/>
              <a:chExt cx="5378924" cy="781674"/>
            </a:xfrm>
          </p:grpSpPr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C25BA47-EF6D-4D0E-9917-3AF184E3D41E}"/>
                  </a:ext>
                </a:extLst>
              </p:cNvPr>
              <p:cNvSpPr txBox="1"/>
              <p:nvPr/>
            </p:nvSpPr>
            <p:spPr>
              <a:xfrm>
                <a:off x="1027312" y="2793717"/>
                <a:ext cx="5378924" cy="7327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1000" b="1" dirty="0">
                    <a:solidFill>
                      <a:schemeClr val="accent1"/>
                    </a:solidFill>
                  </a:rPr>
                  <a:t>17 Centres régionaux de coordination des dépistages des cancers (CRCDC)</a:t>
                </a:r>
                <a:br>
                  <a:rPr lang="fr-FR" sz="1200" b="1" dirty="0">
                    <a:solidFill>
                      <a:schemeClr val="accent1"/>
                    </a:solidFill>
                  </a:rPr>
                </a:br>
                <a:r>
                  <a:rPr lang="fr-FR" sz="900" dirty="0">
                    <a:solidFill>
                      <a:schemeClr val="accent1"/>
                    </a:solidFill>
                  </a:rPr>
                  <a:t>invitation, formations, suivi, assurance qualité</a:t>
                </a:r>
              </a:p>
              <a:p>
                <a:pPr algn="ctr" eaLnBrk="1" hangingPunct="1">
                  <a:defRPr/>
                </a:pPr>
                <a:endParaRPr lang="fr-FR" sz="900" dirty="0">
                  <a:solidFill>
                    <a:schemeClr val="accent1"/>
                  </a:solidFill>
                </a:endParaRPr>
              </a:p>
              <a:p>
                <a:pPr algn="ctr" eaLnBrk="1" hangingPunct="1">
                  <a:defRPr/>
                </a:pPr>
                <a:endParaRPr lang="fr-FR" sz="9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D2A05D3-304F-4E5C-90BD-18F3A33ECA16}"/>
                  </a:ext>
                </a:extLst>
              </p:cNvPr>
              <p:cNvSpPr txBox="1"/>
              <p:nvPr/>
            </p:nvSpPr>
            <p:spPr>
              <a:xfrm>
                <a:off x="2214939" y="3430539"/>
                <a:ext cx="3183376" cy="14485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tIns="0" bIns="0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fr-FR" sz="850" dirty="0">
                    <a:solidFill>
                      <a:schemeClr val="bg1"/>
                    </a:solidFill>
                  </a:rPr>
                  <a:t>MISE EN OEUVRE REGIONALE ET TERRITORIALE</a:t>
                </a:r>
              </a:p>
            </p:txBody>
          </p:sp>
        </p:grpSp>
        <p:pic>
          <p:nvPicPr>
            <p:cNvPr id="36895" name="Picture 2">
              <a:extLst>
                <a:ext uri="{FF2B5EF4-FFF2-40B4-BE49-F238E27FC236}">
                  <a16:creationId xmlns:a16="http://schemas.microsoft.com/office/drawing/2014/main" id="{B757F130-6EE1-483A-95AF-1A2E15A69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80" y="3098952"/>
              <a:ext cx="692150" cy="28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ED4552E-E9D3-4A0B-A485-ED08AC43AD85}"/>
              </a:ext>
            </a:extLst>
          </p:cNvPr>
          <p:cNvGrpSpPr>
            <a:grpSpLocks/>
          </p:cNvGrpSpPr>
          <p:nvPr/>
        </p:nvGrpSpPr>
        <p:grpSpPr bwMode="auto">
          <a:xfrm>
            <a:off x="1751336" y="4691435"/>
            <a:ext cx="3474764" cy="167432"/>
            <a:chOff x="1750899" y="3852357"/>
            <a:chExt cx="3475134" cy="167253"/>
          </a:xfrm>
        </p:grpSpPr>
        <p:grpSp>
          <p:nvGrpSpPr>
            <p:cNvPr id="36890" name="Groupe 105">
              <a:extLst>
                <a:ext uri="{FF2B5EF4-FFF2-40B4-BE49-F238E27FC236}">
                  <a16:creationId xmlns:a16="http://schemas.microsoft.com/office/drawing/2014/main" id="{942BDFDB-38C6-428F-9747-2124CEF68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7499" y="3858550"/>
              <a:ext cx="2158534" cy="154866"/>
              <a:chOff x="2918959" y="3554454"/>
              <a:chExt cx="2158534" cy="208101"/>
            </a:xfrm>
          </p:grpSpPr>
          <p:cxnSp>
            <p:nvCxnSpPr>
              <p:cNvPr id="84" name="Connecteur droit 83">
                <a:extLst>
                  <a:ext uri="{FF2B5EF4-FFF2-40B4-BE49-F238E27FC236}">
                    <a16:creationId xmlns:a16="http://schemas.microsoft.com/office/drawing/2014/main" id="{706F3029-4C56-4BEE-AF68-A6EC9E25C9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8511" y="3555122"/>
                <a:ext cx="0" cy="206766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prstDash val="solid"/>
                <a:round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2616636D-829D-4C3B-8E06-FF3F460F71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7493" y="3555122"/>
                <a:ext cx="0" cy="206766"/>
              </a:xfrm>
              <a:prstGeom prst="line">
                <a:avLst/>
              </a:prstGeom>
              <a:ln w="12700" cap="rnd">
                <a:solidFill>
                  <a:schemeClr val="tx2"/>
                </a:solidFill>
                <a:prstDash val="solid"/>
                <a:round/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A173E766-8838-4856-B34D-5DA5966C9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0899" y="3852357"/>
              <a:ext cx="0" cy="167253"/>
            </a:xfrm>
            <a:prstGeom prst="line">
              <a:avLst/>
            </a:prstGeom>
            <a:ln w="9525" cap="rnd" cmpd="thickThin">
              <a:solidFill>
                <a:schemeClr val="tx2"/>
              </a:solidFill>
              <a:prstDash val="sysDot"/>
              <a:miter lim="800000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4FA4569-93F3-413C-891C-4A94B2F7F86C}"/>
              </a:ext>
            </a:extLst>
          </p:cNvPr>
          <p:cNvGrpSpPr>
            <a:grpSpLocks/>
          </p:cNvGrpSpPr>
          <p:nvPr/>
        </p:nvGrpSpPr>
        <p:grpSpPr bwMode="auto">
          <a:xfrm>
            <a:off x="6024192" y="2632023"/>
            <a:ext cx="2493615" cy="563462"/>
            <a:chOff x="6024103" y="1774800"/>
            <a:chExt cx="2493871" cy="56336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5569E63-DECD-4E78-BB7F-5B046903083D}"/>
                </a:ext>
              </a:extLst>
            </p:cNvPr>
            <p:cNvSpPr txBox="1"/>
            <p:nvPr/>
          </p:nvSpPr>
          <p:spPr>
            <a:xfrm>
              <a:off x="6030801" y="2107371"/>
              <a:ext cx="2457032" cy="2307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900" dirty="0">
                  <a:solidFill>
                    <a:schemeClr val="accent1"/>
                  </a:solidFill>
                </a:rPr>
                <a:t>Fichiers de données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16CC9A-117C-480F-90A1-0983963E4642}"/>
                </a:ext>
              </a:extLst>
            </p:cNvPr>
            <p:cNvSpPr txBox="1"/>
            <p:nvPr/>
          </p:nvSpPr>
          <p:spPr>
            <a:xfrm>
              <a:off x="6024103" y="1774800"/>
              <a:ext cx="2493871" cy="2723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rIns="251999">
              <a:spAutoFit/>
            </a:bodyPr>
            <a:lstStyle/>
            <a:p>
              <a:pPr eaLnBrk="1" hangingPunct="1">
                <a:defRPr/>
              </a:pPr>
              <a:r>
                <a:rPr lang="fr-FR" sz="1000" b="1" spc="-50" dirty="0">
                  <a:solidFill>
                    <a:schemeClr val="accent1"/>
                  </a:solidFill>
                </a:rPr>
                <a:t>Régimes d’Assurance maladie</a:t>
              </a:r>
            </a:p>
          </p:txBody>
        </p:sp>
        <p:pic>
          <p:nvPicPr>
            <p:cNvPr id="36888" name="Image 80">
              <a:extLst>
                <a:ext uri="{FF2B5EF4-FFF2-40B4-BE49-F238E27FC236}">
                  <a16:creationId xmlns:a16="http://schemas.microsoft.com/office/drawing/2014/main" id="{03C48469-FBC0-4796-9D31-CE2D824DE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" t="39409" r="88734" b="57346"/>
            <a:stretch>
              <a:fillRect/>
            </a:stretch>
          </p:blipFill>
          <p:spPr bwMode="auto">
            <a:xfrm>
              <a:off x="8034494" y="1857745"/>
              <a:ext cx="424572" cy="12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9" name="Image 81">
              <a:extLst>
                <a:ext uri="{FF2B5EF4-FFF2-40B4-BE49-F238E27FC236}">
                  <a16:creationId xmlns:a16="http://schemas.microsoft.com/office/drawing/2014/main" id="{1C470067-4E94-447F-A4C1-2EECD0761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4553" y="1837179"/>
              <a:ext cx="290068" cy="14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44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1962070-D7ED-3B77-D655-3874655A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8825"/>
            <a:ext cx="9144000" cy="2578100"/>
          </a:xfrm>
        </p:spPr>
        <p:txBody>
          <a:bodyPr/>
          <a:lstStyle/>
          <a:p>
            <a:pPr algn="l" eaLnBrk="1" hangingPunct="1"/>
            <a:r>
              <a:rPr lang="en-GB" altLang="fr-FR" sz="2800" i="1">
                <a:solidFill>
                  <a:srgbClr val="336699"/>
                </a:solidFill>
                <a:ea typeface="ＭＳ Ｐゴシック" panose="020B0600070205080204" pitchFamily="34" charset="-128"/>
              </a:rPr>
              <a:t>Supplements to EU guidelines for quality assurance in cervical cancer screening </a:t>
            </a:r>
            <a:br>
              <a:rPr lang="en-GB" altLang="fr-FR" sz="2800" i="1">
                <a:solidFill>
                  <a:srgbClr val="336699"/>
                </a:solidFill>
                <a:ea typeface="ＭＳ Ｐゴシック" panose="020B0600070205080204" pitchFamily="34" charset="-128"/>
              </a:rPr>
            </a:br>
            <a:r>
              <a:rPr lang="en-GB" altLang="fr-FR" sz="2800" i="1">
                <a:solidFill>
                  <a:srgbClr val="336699"/>
                </a:solidFill>
                <a:ea typeface="ＭＳ Ｐゴシック" panose="020B0600070205080204" pitchFamily="34" charset="-128"/>
              </a:rPr>
              <a:t>Eds: A.Anttila, M.Arbyn, H.De Vuyst, J.Dillner, L.Dillner, S.Franceschi, J.Patnick, G.Ronco, N.Segnan, E.Suonio, S.Tornberg, L.von Karsa</a:t>
            </a:r>
            <a:br>
              <a:rPr lang="en-GB" altLang="fr-FR" sz="2800" i="1">
                <a:solidFill>
                  <a:srgbClr val="336699"/>
                </a:solidFill>
                <a:ea typeface="ＭＳ Ｐゴシック" panose="020B0600070205080204" pitchFamily="34" charset="-128"/>
              </a:rPr>
            </a:br>
            <a:r>
              <a:rPr lang="en-GB" altLang="fr-FR" sz="2400">
                <a:solidFill>
                  <a:srgbClr val="336699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7DF68A4F-EC57-A7BB-C373-5701F605D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779463"/>
            <a:ext cx="8985250" cy="1570037"/>
          </a:xfrm>
          <a:prstGeom prst="rect">
            <a:avLst/>
          </a:prstGeom>
          <a:noFill/>
          <a:ln>
            <a:noFill/>
          </a:ln>
          <a:effectLst/>
        </p:spPr>
        <p:txBody>
          <a:bodyPr lIns="91437" tIns="45718" rIns="91437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fr-FR" b="1" dirty="0">
                <a:solidFill>
                  <a:srgbClr val="C00000"/>
                </a:solidFill>
                <a:latin typeface="+mj-lt"/>
              </a:rPr>
              <a:t>European guidelines for quality assurance  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fr-FR" b="1" dirty="0">
                <a:solidFill>
                  <a:srgbClr val="C00000"/>
                </a:solidFill>
                <a:latin typeface="+mj-lt"/>
              </a:rPr>
              <a:t>in cervical cancer screening 2015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fr-FR" dirty="0">
              <a:latin typeface="+mj-lt"/>
            </a:endParaRPr>
          </a:p>
        </p:txBody>
      </p:sp>
      <p:pic>
        <p:nvPicPr>
          <p:cNvPr id="40964" name="Picture 1028">
            <a:extLst>
              <a:ext uri="{FF2B5EF4-FFF2-40B4-BE49-F238E27FC236}">
                <a16:creationId xmlns:a16="http://schemas.microsoft.com/office/drawing/2014/main" id="{70335D4C-77D8-B2D3-2900-63037100E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810250"/>
            <a:ext cx="25368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027">
            <a:extLst>
              <a:ext uri="{FF2B5EF4-FFF2-40B4-BE49-F238E27FC236}">
                <a16:creationId xmlns:a16="http://schemas.microsoft.com/office/drawing/2014/main" id="{C7AB86E7-1D16-D2B1-D5D1-5F1D9826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5522913"/>
            <a:ext cx="1006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5">
            <a:extLst>
              <a:ext uri="{FF2B5EF4-FFF2-40B4-BE49-F238E27FC236}">
                <a16:creationId xmlns:a16="http://schemas.microsoft.com/office/drawing/2014/main" id="{0BE5E41B-2BA0-9746-6565-AB98337F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665788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28">
            <a:extLst>
              <a:ext uri="{FF2B5EF4-FFF2-40B4-BE49-F238E27FC236}">
                <a16:creationId xmlns:a16="http://schemas.microsoft.com/office/drawing/2014/main" id="{4F9532EE-8C9D-F665-3E5D-165C6564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5845175"/>
            <a:ext cx="30702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extLst>
              <a:ext uri="{FF2B5EF4-FFF2-40B4-BE49-F238E27FC236}">
                <a16:creationId xmlns:a16="http://schemas.microsoft.com/office/drawing/2014/main" id="{28FB5BEF-8068-4513-8D46-8DAB17EC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025254"/>
            <a:ext cx="1414463" cy="21431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C00000"/>
                </a:solidFill>
              </a:rPr>
              <a:t>Test  HR HPV </a:t>
            </a:r>
          </a:p>
        </p:txBody>
      </p:sp>
      <p:sp>
        <p:nvSpPr>
          <p:cNvPr id="64515" name="AutoShape 3">
            <a:extLst>
              <a:ext uri="{FF2B5EF4-FFF2-40B4-BE49-F238E27FC236}">
                <a16:creationId xmlns:a16="http://schemas.microsoft.com/office/drawing/2014/main" id="{9FDDD6E4-A84A-4985-98EB-D56FB930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2" y="2512220"/>
            <a:ext cx="707231" cy="21431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2"/>
                </a:solidFill>
              </a:rPr>
              <a:t>Négatif</a:t>
            </a:r>
          </a:p>
        </p:txBody>
      </p:sp>
      <p:sp>
        <p:nvSpPr>
          <p:cNvPr id="64516" name="AutoShape 4">
            <a:extLst>
              <a:ext uri="{FF2B5EF4-FFF2-40B4-BE49-F238E27FC236}">
                <a16:creationId xmlns:a16="http://schemas.microsoft.com/office/drawing/2014/main" id="{03E0369F-6E96-4464-A882-C31210055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5033963"/>
            <a:ext cx="1228725" cy="285750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2"/>
                </a:solidFill>
              </a:rPr>
              <a:t>Test HPV 5 ans</a:t>
            </a:r>
          </a:p>
        </p:txBody>
      </p:sp>
      <p:sp>
        <p:nvSpPr>
          <p:cNvPr id="64517" name="AutoShape 5">
            <a:extLst>
              <a:ext uri="{FF2B5EF4-FFF2-40B4-BE49-F238E27FC236}">
                <a16:creationId xmlns:a16="http://schemas.microsoft.com/office/drawing/2014/main" id="{3105863E-70CE-47F6-A026-CF58F3578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617" y="2402682"/>
            <a:ext cx="837009" cy="21431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2"/>
                </a:solidFill>
              </a:rPr>
              <a:t>Positif</a:t>
            </a:r>
          </a:p>
        </p:txBody>
      </p:sp>
      <p:sp>
        <p:nvSpPr>
          <p:cNvPr id="64518" name="AutoShape 6">
            <a:extLst>
              <a:ext uri="{FF2B5EF4-FFF2-40B4-BE49-F238E27FC236}">
                <a16:creationId xmlns:a16="http://schemas.microsoft.com/office/drawing/2014/main" id="{20D4269E-8798-4601-873A-D42FB2B0C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269" y="3914775"/>
            <a:ext cx="2196704" cy="228600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 </a:t>
            </a:r>
            <a:r>
              <a:rPr lang="fr-FR" altLang="fr-FR" sz="1200">
                <a:solidFill>
                  <a:schemeClr val="tx2"/>
                </a:solidFill>
              </a:rPr>
              <a:t> HR HPV 1 an</a:t>
            </a:r>
          </a:p>
        </p:txBody>
      </p:sp>
      <p:sp>
        <p:nvSpPr>
          <p:cNvPr id="64519" name="AutoShape 7">
            <a:extLst>
              <a:ext uri="{FF2B5EF4-FFF2-40B4-BE49-F238E27FC236}">
                <a16:creationId xmlns:a16="http://schemas.microsoft.com/office/drawing/2014/main" id="{28DF6CA0-EF40-4842-BF9E-2106EFC3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10" y="4496991"/>
            <a:ext cx="1120378" cy="186928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2"/>
                </a:solidFill>
              </a:rPr>
              <a:t>Négatif</a:t>
            </a:r>
          </a:p>
        </p:txBody>
      </p:sp>
      <p:sp>
        <p:nvSpPr>
          <p:cNvPr id="64520" name="AutoShape 8">
            <a:extLst>
              <a:ext uri="{FF2B5EF4-FFF2-40B4-BE49-F238E27FC236}">
                <a16:creationId xmlns:a16="http://schemas.microsoft.com/office/drawing/2014/main" id="{BDE8A338-87E8-4993-8CED-5A61A2C2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292" y="3371851"/>
            <a:ext cx="1351359" cy="219075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2"/>
                </a:solidFill>
              </a:rPr>
              <a:t>Anormale </a:t>
            </a:r>
          </a:p>
        </p:txBody>
      </p:sp>
      <p:sp>
        <p:nvSpPr>
          <p:cNvPr id="64521" name="AutoShape 9">
            <a:extLst>
              <a:ext uri="{FF2B5EF4-FFF2-40B4-BE49-F238E27FC236}">
                <a16:creationId xmlns:a16="http://schemas.microsoft.com/office/drawing/2014/main" id="{FBC3015B-2D54-4567-80C6-6EB55AF6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36344"/>
            <a:ext cx="2686050" cy="228600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Century Gothic" panose="020B0502020202020204" pitchFamily="34" charset="0"/>
              </a:rPr>
              <a:t>  </a:t>
            </a:r>
            <a:r>
              <a:rPr lang="fr-FR" altLang="fr-FR" sz="1200" b="1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200" b="1">
                <a:solidFill>
                  <a:srgbClr val="C00000"/>
                </a:solidFill>
              </a:rPr>
              <a:t>Colposcopie</a:t>
            </a:r>
          </a:p>
        </p:txBody>
      </p:sp>
      <p:sp>
        <p:nvSpPr>
          <p:cNvPr id="64522" name="AutoShape 10">
            <a:extLst>
              <a:ext uri="{FF2B5EF4-FFF2-40B4-BE49-F238E27FC236}">
                <a16:creationId xmlns:a16="http://schemas.microsoft.com/office/drawing/2014/main" id="{860442C9-0C46-49D1-BDDC-163D424D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1" y="4496991"/>
            <a:ext cx="1184672" cy="228600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2"/>
                </a:solidFill>
              </a:rPr>
              <a:t> Positif </a:t>
            </a:r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C760DE5F-1E17-4B34-A33A-5A903CCEFF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7019" y="2294335"/>
            <a:ext cx="310754" cy="171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76" name="Line 12">
            <a:extLst>
              <a:ext uri="{FF2B5EF4-FFF2-40B4-BE49-F238E27FC236}">
                <a16:creationId xmlns:a16="http://schemas.microsoft.com/office/drawing/2014/main" id="{FB091914-A72F-43AA-B558-2C6DA95FC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160" y="2888456"/>
            <a:ext cx="0" cy="2052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77" name="Line 13">
            <a:extLst>
              <a:ext uri="{FF2B5EF4-FFF2-40B4-BE49-F238E27FC236}">
                <a16:creationId xmlns:a16="http://schemas.microsoft.com/office/drawing/2014/main" id="{6E199F7A-25B6-4F92-BF2B-FB523F87E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94335"/>
            <a:ext cx="329804" cy="1285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6420696A-8028-4D39-A501-4D12DC0A3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2464" y="3699272"/>
            <a:ext cx="1191" cy="171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79" name="Line 15">
            <a:extLst>
              <a:ext uri="{FF2B5EF4-FFF2-40B4-BE49-F238E27FC236}">
                <a16:creationId xmlns:a16="http://schemas.microsoft.com/office/drawing/2014/main" id="{46362BA1-A05E-405E-9C62-841F30ECD7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7650" y="4185047"/>
            <a:ext cx="171450" cy="171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80" name="Line 16">
            <a:extLst>
              <a:ext uri="{FF2B5EF4-FFF2-40B4-BE49-F238E27FC236}">
                <a16:creationId xmlns:a16="http://schemas.microsoft.com/office/drawing/2014/main" id="{CBCF2653-4184-4B9B-987C-8840AF4DCC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712494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81" name="Line 17">
            <a:extLst>
              <a:ext uri="{FF2B5EF4-FFF2-40B4-BE49-F238E27FC236}">
                <a16:creationId xmlns:a16="http://schemas.microsoft.com/office/drawing/2014/main" id="{804A8CA8-1F7A-407C-9D35-3B116E18F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4229100"/>
            <a:ext cx="151210" cy="171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82" name="Line 18">
            <a:extLst>
              <a:ext uri="{FF2B5EF4-FFF2-40B4-BE49-F238E27FC236}">
                <a16:creationId xmlns:a16="http://schemas.microsoft.com/office/drawing/2014/main" id="{78A7BBF6-B4A1-4D22-8679-DC5D7B0DF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0" y="4766072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64531" name="AutoShape 19">
            <a:extLst>
              <a:ext uri="{FF2B5EF4-FFF2-40B4-BE49-F238E27FC236}">
                <a16:creationId xmlns:a16="http://schemas.microsoft.com/office/drawing/2014/main" id="{C3A7C915-C569-4AEE-BAC5-6B68A951D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30129"/>
            <a:ext cx="1143000" cy="228600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C00000"/>
                </a:solidFill>
              </a:rPr>
              <a:t>Cytologie</a:t>
            </a:r>
            <a:r>
              <a:rPr lang="fr-FR" altLang="fr-FR" sz="12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4532" name="AutoShape 20">
            <a:extLst>
              <a:ext uri="{FF2B5EF4-FFF2-40B4-BE49-F238E27FC236}">
                <a16:creationId xmlns:a16="http://schemas.microsoft.com/office/drawing/2014/main" id="{BAC28DB1-C9A4-4B81-AE6D-7573AB234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71850"/>
            <a:ext cx="1143000" cy="228600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chemeClr val="tx2"/>
                </a:solidFill>
              </a:rPr>
              <a:t>Normale</a:t>
            </a:r>
          </a:p>
        </p:txBody>
      </p:sp>
      <p:sp>
        <p:nvSpPr>
          <p:cNvPr id="36885" name="Line 21">
            <a:extLst>
              <a:ext uri="{FF2B5EF4-FFF2-40B4-BE49-F238E27FC236}">
                <a16:creationId xmlns:a16="http://schemas.microsoft.com/office/drawing/2014/main" id="{0AC609EF-ECD9-419A-AF36-DCC331F09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0" y="2717006"/>
            <a:ext cx="0" cy="171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id="{00E19967-541D-4A80-9A93-F6D864F0D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9150" y="3200400"/>
            <a:ext cx="171450" cy="1143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id="{A7DC0628-3D7A-4425-8094-7290E5A2B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00400"/>
            <a:ext cx="285750" cy="1143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 dirty="0"/>
          </a:p>
        </p:txBody>
      </p:sp>
      <p:sp>
        <p:nvSpPr>
          <p:cNvPr id="64536" name="Rectangle 24">
            <a:extLst>
              <a:ext uri="{FF2B5EF4-FFF2-40B4-BE49-F238E27FC236}">
                <a16:creationId xmlns:a16="http://schemas.microsoft.com/office/drawing/2014/main" id="{1D1D4CBE-E345-42D0-A95E-7065D31C9B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3230" y="666416"/>
            <a:ext cx="6800850" cy="660797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fr-FR" altLang="fr-FR" sz="27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Le dépistage primaire avec le test HPV</a:t>
            </a:r>
            <a:br>
              <a:rPr lang="fr-FR" altLang="fr-FR" sz="27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fr-FR" altLang="fr-FR" sz="27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dans un système organisé après 30 ans 2020</a:t>
            </a:r>
            <a:br>
              <a:rPr lang="fr-FR" altLang="fr-FR" sz="27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fr-FR" altLang="fr-FR" sz="1875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6889" name="Line 25">
            <a:extLst>
              <a:ext uri="{FF2B5EF4-FFF2-40B4-BE49-F238E27FC236}">
                <a16:creationId xmlns:a16="http://schemas.microsoft.com/office/drawing/2014/main" id="{10D5604E-F89B-4616-B5BA-F989E43DF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1" y="3680222"/>
            <a:ext cx="1191" cy="1314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4005" tIns="27003" rIns="54005" bIns="27003"/>
          <a:lstStyle/>
          <a:p>
            <a:pPr>
              <a:defRPr/>
            </a:pPr>
            <a:endParaRPr lang="fr-FR" sz="1013"/>
          </a:p>
        </p:txBody>
      </p:sp>
      <p:sp>
        <p:nvSpPr>
          <p:cNvPr id="64538" name="Rectangle 26">
            <a:extLst>
              <a:ext uri="{FF2B5EF4-FFF2-40B4-BE49-F238E27FC236}">
                <a16:creationId xmlns:a16="http://schemas.microsoft.com/office/drawing/2014/main" id="{A397B2C8-8CAE-4C89-83F1-0D1AA68A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978" y="1581151"/>
            <a:ext cx="138556" cy="3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Tahoma" panose="020B0604030504040204" pitchFamily="34" charset="0"/>
            </a:endParaRPr>
          </a:p>
        </p:txBody>
      </p:sp>
      <p:pic>
        <p:nvPicPr>
          <p:cNvPr id="64540" name="Picture 29" descr="Haute Autorité de santé">
            <a:extLst>
              <a:ext uri="{FF2B5EF4-FFF2-40B4-BE49-F238E27FC236}">
                <a16:creationId xmlns:a16="http://schemas.microsoft.com/office/drawing/2014/main" id="{7D1CC9A0-3929-4DBA-A7FA-186DF3CE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724152"/>
            <a:ext cx="1283494" cy="5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862C1F-8551-486C-BB6A-6992D5321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/>
          <p:nvPr/>
        </p:nvPicPr>
        <p:blipFill>
          <a:blip r:embed="rId3"/>
          <a:stretch/>
        </p:blipFill>
        <p:spPr>
          <a:xfrm>
            <a:off x="6582706" y="6448235"/>
            <a:ext cx="2255294" cy="349094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293294" y="6510528"/>
            <a:ext cx="6194118" cy="15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97000"/>
              </a:lnSpc>
            </a:pPr>
            <a:r>
              <a:rPr lang="en-US" sz="1059" b="1" spc="-1" dirty="0">
                <a:solidFill>
                  <a:srgbClr val="FFFFFF"/>
                </a:solidFill>
                <a:latin typeface="Arial"/>
                <a:ea typeface="Arial Unicode MS"/>
              </a:rPr>
              <a:t>V </a:t>
            </a:r>
            <a:r>
              <a:rPr lang="en-US" sz="1059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 Unicode MS"/>
              </a:rPr>
              <a:t>Bouvard et al. N </a:t>
            </a:r>
            <a:r>
              <a:rPr lang="en-US" sz="1059" spc="-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 Unicode MS"/>
              </a:rPr>
              <a:t>Engl</a:t>
            </a:r>
            <a:r>
              <a:rPr lang="en-US" sz="1059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 Unicode MS"/>
              </a:rPr>
              <a:t> J Med 2021;385:1908-1918.</a:t>
            </a:r>
            <a:endParaRPr lang="en-US" sz="1059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46" name="Image 45"/>
          <p:cNvPicPr/>
          <p:nvPr/>
        </p:nvPicPr>
        <p:blipFill>
          <a:blip r:embed="rId4"/>
          <a:stretch/>
        </p:blipFill>
        <p:spPr>
          <a:xfrm>
            <a:off x="723358" y="1191491"/>
            <a:ext cx="7881090" cy="4541765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-5891462" y="292235"/>
            <a:ext cx="20926925" cy="6454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r>
              <a:rPr lang="en-US" sz="2118" b="1" spc="-1" dirty="0">
                <a:solidFill>
                  <a:srgbClr val="C00000"/>
                </a:solidFill>
                <a:latin typeface="Arial"/>
                <a:ea typeface="Arial Unicode MS"/>
              </a:rPr>
              <a:t>Comparative Effectiveness</a:t>
            </a:r>
          </a:p>
          <a:p>
            <a:r>
              <a:rPr lang="en-US" sz="2118" b="1" spc="-1" dirty="0">
                <a:solidFill>
                  <a:srgbClr val="C00000"/>
                </a:solidFill>
                <a:latin typeface="Arial"/>
                <a:ea typeface="Arial Unicode MS"/>
              </a:rPr>
              <a:t> of the Established Cervical Cancer Screening Methods.*</a:t>
            </a:r>
            <a:endParaRPr lang="en-US" sz="2118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0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618518EB-7B19-4DC1-A601-19CAF187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57" y="1081"/>
            <a:ext cx="8235043" cy="1101952"/>
          </a:xfrm>
        </p:spPr>
        <p:txBody>
          <a:bodyPr/>
          <a:lstStyle/>
          <a:p>
            <a:r>
              <a:rPr lang="fr-FR" altLang="fr-FR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Dépistage du cancer du col en 2020-2030 </a:t>
            </a:r>
            <a:br>
              <a:rPr lang="fr-FR" altLang="fr-FR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fr-FR" altLang="fr-FR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Répartition des tests </a:t>
            </a:r>
            <a:endParaRPr lang="fr-FR" altLang="fr-FR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710A6-0F8F-4BF2-AA22-396C4002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490077"/>
            <a:ext cx="8399781" cy="4382916"/>
          </a:xfrm>
        </p:spPr>
        <p:txBody>
          <a:bodyPr/>
          <a:lstStyle/>
          <a:p>
            <a:pPr marL="0" indent="0">
              <a:buNone/>
              <a:defRPr/>
            </a:pPr>
            <a:endParaRPr lang="fr-FR" altLang="fr-FR" sz="2000" dirty="0">
              <a:solidFill>
                <a:srgbClr val="C00000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fr-FR" altLang="fr-FR" sz="2000" b="1" cap="none" dirty="0">
                <a:solidFill>
                  <a:schemeClr val="tx2"/>
                </a:solidFill>
                <a:ea typeface="ＭＳ Ｐゴシック" pitchFamily="34" charset="-128"/>
              </a:rPr>
              <a:t>Dépistage</a:t>
            </a:r>
            <a:r>
              <a:rPr lang="fr-FR" altLang="fr-FR" sz="2000" cap="none" dirty="0">
                <a:solidFill>
                  <a:schemeClr val="tx2"/>
                </a:solidFill>
                <a:ea typeface="ＭＳ Ｐゴシック" pitchFamily="34" charset="-128"/>
              </a:rPr>
              <a:t>  </a:t>
            </a:r>
            <a:r>
              <a:rPr lang="fr-FR" altLang="fr-FR" sz="2000" b="1" cap="none" dirty="0">
                <a:solidFill>
                  <a:schemeClr val="tx2"/>
                </a:solidFill>
                <a:ea typeface="ＭＳ Ｐゴシック" pitchFamily="34" charset="-128"/>
              </a:rPr>
              <a:t>primaire</a:t>
            </a:r>
            <a:r>
              <a:rPr lang="fr-FR" altLang="fr-FR" sz="2000" cap="none" dirty="0">
                <a:solidFill>
                  <a:schemeClr val="tx2"/>
                </a:solidFill>
                <a:ea typeface="ＭＳ Ｐゴシック" pitchFamily="34" charset="-128"/>
              </a:rPr>
              <a:t>:     Cytologie 25 à 30 ans (20%)</a:t>
            </a:r>
          </a:p>
          <a:p>
            <a:pPr marL="0" indent="0">
              <a:buNone/>
              <a:defRPr/>
            </a:pPr>
            <a:r>
              <a:rPr lang="fr-FR" altLang="fr-FR" sz="2000" cap="none" dirty="0">
                <a:solidFill>
                  <a:schemeClr val="tx2"/>
                </a:solidFill>
                <a:ea typeface="ＭＳ Ｐゴシック" pitchFamily="34" charset="-128"/>
              </a:rPr>
              <a:t>                               	               Test HPV 30 à 65 ans (80%)</a:t>
            </a:r>
          </a:p>
          <a:p>
            <a:pPr marL="0" indent="0">
              <a:buNone/>
              <a:defRPr/>
            </a:pPr>
            <a:endParaRPr lang="fr-FR" altLang="fr-FR" sz="2000" cap="none" dirty="0">
              <a:solidFill>
                <a:srgbClr val="C00000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fr-FR" sz="2000" cap="none" dirty="0">
                <a:solidFill>
                  <a:srgbClr val="194C7B"/>
                </a:solidFill>
              </a:rPr>
              <a:t> </a:t>
            </a:r>
            <a:r>
              <a:rPr lang="en-US" altLang="fr-FR" sz="2000" b="1" cap="none" dirty="0" err="1">
                <a:solidFill>
                  <a:srgbClr val="194C7B"/>
                </a:solidFill>
              </a:rPr>
              <a:t>Cytologie</a:t>
            </a:r>
            <a:r>
              <a:rPr lang="en-US" altLang="fr-FR" sz="2000" b="1" cap="none" dirty="0">
                <a:solidFill>
                  <a:srgbClr val="194C7B"/>
                </a:solidFill>
              </a:rPr>
              <a:t> </a:t>
            </a:r>
            <a:r>
              <a:rPr lang="en-US" altLang="fr-FR" sz="2000" b="1" cap="none" dirty="0" err="1">
                <a:solidFill>
                  <a:srgbClr val="194C7B"/>
                </a:solidFill>
              </a:rPr>
              <a:t>diagnostique</a:t>
            </a:r>
            <a:r>
              <a:rPr lang="en-US" altLang="fr-FR" sz="2000" b="1" cap="none" dirty="0">
                <a:solidFill>
                  <a:srgbClr val="194C7B"/>
                </a:solidFill>
              </a:rPr>
              <a:t>  (</a:t>
            </a:r>
            <a:r>
              <a:rPr lang="en-US" altLang="fr-FR" sz="2000" b="1" cap="none" dirty="0" err="1">
                <a:solidFill>
                  <a:srgbClr val="194C7B"/>
                </a:solidFill>
              </a:rPr>
              <a:t>reflexe</a:t>
            </a:r>
            <a:r>
              <a:rPr lang="en-US" altLang="fr-FR" sz="2000" b="1" cap="none" dirty="0">
                <a:solidFill>
                  <a:srgbClr val="194C7B"/>
                </a:solidFill>
              </a:rPr>
              <a:t>) </a:t>
            </a:r>
            <a:r>
              <a:rPr lang="en-US" altLang="fr-FR" sz="2000" cap="none" dirty="0">
                <a:solidFill>
                  <a:srgbClr val="194C7B"/>
                </a:solidFill>
              </a:rPr>
              <a:t>avec un test HPV </a:t>
            </a:r>
            <a:r>
              <a:rPr lang="en-US" altLang="fr-FR" sz="2000" cap="none" dirty="0" err="1">
                <a:solidFill>
                  <a:srgbClr val="194C7B"/>
                </a:solidFill>
              </a:rPr>
              <a:t>positif</a:t>
            </a:r>
            <a:r>
              <a:rPr lang="en-US" altLang="fr-FR" sz="2000" cap="none" dirty="0">
                <a:solidFill>
                  <a:srgbClr val="194C7B"/>
                </a:solidFill>
              </a:rPr>
              <a:t>:  10% 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  <a:defRPr/>
            </a:pPr>
            <a:endParaRPr lang="en-US" altLang="fr-FR" sz="2000" dirty="0">
              <a:solidFill>
                <a:srgbClr val="194C7B"/>
              </a:solidFill>
            </a:endParaRP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  <a:defRPr/>
            </a:pPr>
            <a:endParaRPr lang="en-US" altLang="fr-FR" sz="2000" dirty="0">
              <a:solidFill>
                <a:srgbClr val="194C7B"/>
              </a:solidFill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Colposcopie</a:t>
            </a:r>
            <a:r>
              <a:rPr kumimoji="0" lang="en-US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  et </a:t>
            </a:r>
            <a:r>
              <a:rPr kumimoji="0" lang="en-US" alt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biopsie</a:t>
            </a: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 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None/>
              <a:tabLst/>
              <a:defRPr/>
            </a:pPr>
            <a:r>
              <a:rPr lang="en-US" altLang="fr-FR" sz="2000" dirty="0">
                <a:solidFill>
                  <a:srgbClr val="194C7B"/>
                </a:solidFill>
                <a:latin typeface="Calibri"/>
              </a:rPr>
              <a:t>		</a:t>
            </a:r>
            <a:r>
              <a:rPr lang="en-US" altLang="fr-FR" sz="2000" dirty="0" err="1">
                <a:solidFill>
                  <a:srgbClr val="194C7B"/>
                </a:solidFill>
                <a:latin typeface="Calibri"/>
              </a:rPr>
              <a:t>Cytologie</a:t>
            </a:r>
            <a:r>
              <a:rPr lang="en-US" altLang="fr-FR" sz="2000" dirty="0">
                <a:solidFill>
                  <a:srgbClr val="194C7B"/>
                </a:solidFill>
                <a:latin typeface="Calibri"/>
              </a:rPr>
              <a:t> </a:t>
            </a:r>
            <a:r>
              <a:rPr lang="en-US" altLang="fr-FR" sz="2000" dirty="0" err="1">
                <a:solidFill>
                  <a:srgbClr val="194C7B"/>
                </a:solidFill>
                <a:latin typeface="Calibri"/>
              </a:rPr>
              <a:t>reflexe</a:t>
            </a:r>
            <a:r>
              <a:rPr lang="en-US" altLang="fr-FR" sz="2000" dirty="0">
                <a:solidFill>
                  <a:srgbClr val="194C7B"/>
                </a:solidFill>
                <a:latin typeface="Calibri"/>
              </a:rPr>
              <a:t> positive</a:t>
            </a: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 : 30% de 10 </a:t>
            </a:r>
            <a:r>
              <a:rPr lang="en-US" altLang="fr-FR" sz="2000" dirty="0">
                <a:solidFill>
                  <a:srgbClr val="194C7B"/>
                </a:solidFill>
                <a:latin typeface="Calibri"/>
              </a:rPr>
              <a:t>%</a:t>
            </a: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 = 3 %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None/>
              <a:tabLst/>
              <a:defRPr/>
            </a:pPr>
            <a:r>
              <a:rPr lang="en-US" altLang="fr-FR" sz="2000" noProof="0" dirty="0">
                <a:solidFill>
                  <a:srgbClr val="194C7B"/>
                </a:solidFill>
                <a:latin typeface="Calibri"/>
              </a:rPr>
              <a:t>		</a:t>
            </a: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HPV </a:t>
            </a:r>
            <a:r>
              <a:rPr lang="en-US" altLang="fr-FR" sz="2000" dirty="0">
                <a:solidFill>
                  <a:srgbClr val="194C7B"/>
                </a:solidFill>
                <a:latin typeface="Calibri"/>
              </a:rPr>
              <a:t>positive à un an : </a:t>
            </a: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 </a:t>
            </a:r>
            <a:r>
              <a:rPr lang="en-US" altLang="fr-FR" sz="2000" dirty="0">
                <a:solidFill>
                  <a:srgbClr val="194C7B"/>
                </a:solidFill>
                <a:latin typeface="Calibri"/>
              </a:rPr>
              <a:t>4</a:t>
            </a: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0%  </a:t>
            </a:r>
            <a:r>
              <a:rPr lang="en-US" altLang="fr-FR" sz="2000" dirty="0">
                <a:solidFill>
                  <a:srgbClr val="194C7B"/>
                </a:solidFill>
                <a:latin typeface="Calibri"/>
              </a:rPr>
              <a:t>de 7 % </a:t>
            </a: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94C7B"/>
                </a:solidFill>
                <a:effectLst/>
                <a:uLnTx/>
                <a:uFillTx/>
                <a:latin typeface="Calibri"/>
                <a:ea typeface="ＭＳ Ｐゴシック" pitchFamily="-109" charset="-128"/>
              </a:rPr>
              <a:t> = 3 %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fr-FR" sz="2000" cap="none" dirty="0">
              <a:solidFill>
                <a:schemeClr val="tx2"/>
              </a:solidFill>
            </a:endParaRPr>
          </a:p>
          <a:p>
            <a:pPr marL="285750" indent="-285750">
              <a:defRPr/>
            </a:pPr>
            <a:endParaRPr lang="fr-FR" sz="20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2789975-E0B8-4587-AFD8-7AEFD6ED5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54800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AC6207FB-9C72-FC3A-F029-D3BBECDC6D7F}"/>
              </a:ext>
            </a:extLst>
          </p:cNvPr>
          <p:cNvGrpSpPr/>
          <p:nvPr/>
        </p:nvGrpSpPr>
        <p:grpSpPr>
          <a:xfrm>
            <a:off x="251520" y="829000"/>
            <a:ext cx="8136905" cy="5200000"/>
            <a:chOff x="251520" y="829000"/>
            <a:chExt cx="8136905" cy="5200000"/>
          </a:xfrm>
        </p:grpSpPr>
        <p:pic>
          <p:nvPicPr>
            <p:cNvPr id="5" name="Image 4" descr="Une image contenant texte, Appareils électroniques, capture d’écran, Page web&#10;&#10;Description générée automatiquement">
              <a:extLst>
                <a:ext uri="{FF2B5EF4-FFF2-40B4-BE49-F238E27FC236}">
                  <a16:creationId xmlns:a16="http://schemas.microsoft.com/office/drawing/2014/main" id="{3CDB9DB1-DCC4-D968-8F08-BA945CF87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829000"/>
              <a:ext cx="3600000" cy="5200000"/>
            </a:xfrm>
            <a:prstGeom prst="rect">
              <a:avLst/>
            </a:prstGeom>
          </p:spPr>
        </p:pic>
        <p:pic>
          <p:nvPicPr>
            <p:cNvPr id="9" name="Image 8" descr="Une image contenant texte, Appareils électroniques, capture d’écran, Page web&#10;&#10;Description générée automatiquement">
              <a:extLst>
                <a:ext uri="{FF2B5EF4-FFF2-40B4-BE49-F238E27FC236}">
                  <a16:creationId xmlns:a16="http://schemas.microsoft.com/office/drawing/2014/main" id="{16C767D8-199B-713C-67A3-C2682AAC8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5" t="62689" r="49225" b="23249"/>
            <a:stretch/>
          </p:blipFill>
          <p:spPr>
            <a:xfrm>
              <a:off x="4572001" y="3645024"/>
              <a:ext cx="3816424" cy="172819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FC0D5A-771D-A1F8-65A3-1470B7372346}"/>
                </a:ext>
              </a:extLst>
            </p:cNvPr>
            <p:cNvSpPr/>
            <p:nvPr/>
          </p:nvSpPr>
          <p:spPr>
            <a:xfrm>
              <a:off x="1043608" y="1052736"/>
              <a:ext cx="22322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865C88C-1F89-D74E-14C0-B6DEB9216BB5}"/>
              </a:ext>
            </a:extLst>
          </p:cNvPr>
          <p:cNvSpPr/>
          <p:nvPr/>
        </p:nvSpPr>
        <p:spPr>
          <a:xfrm>
            <a:off x="2123728" y="4149080"/>
            <a:ext cx="1440160" cy="612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48AA3-56CB-4DF9-4E1D-687C98F58AE7}"/>
              </a:ext>
            </a:extLst>
          </p:cNvPr>
          <p:cNvSpPr/>
          <p:nvPr/>
        </p:nvSpPr>
        <p:spPr>
          <a:xfrm>
            <a:off x="2123728" y="4653136"/>
            <a:ext cx="648072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07B1C281-4830-773B-1B43-5D38FCD6249A}"/>
              </a:ext>
            </a:extLst>
          </p:cNvPr>
          <p:cNvSpPr/>
          <p:nvPr/>
        </p:nvSpPr>
        <p:spPr>
          <a:xfrm>
            <a:off x="1979712" y="4365104"/>
            <a:ext cx="2340456" cy="216024"/>
          </a:xfrm>
          <a:prstGeom prst="rightArrow">
            <a:avLst>
              <a:gd name="adj1" fmla="val 50000"/>
              <a:gd name="adj2" fmla="val 159741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4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61">
        <p:sndAc>
          <p:endSnd/>
        </p:sndAc>
      </p:transition>
    </mc:Choice>
    <mc:Fallback xmlns="">
      <p:transition spd="slow" advTm="114461"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A158FC-B183-40CA-9099-6E585FCF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>
              <a:defRPr/>
            </a:pPr>
            <a:fld id="{E115FADD-0CE1-46CD-90D1-63744DC91B9A}" type="slidenum">
              <a:rPr lang="fr-FR" sz="675">
                <a:solidFill>
                  <a:srgbClr val="A6A6A6"/>
                </a:solidFill>
                <a:latin typeface="Roboto Light"/>
              </a:rPr>
              <a:pPr algn="l" defTabSz="685800">
                <a:defRPr/>
              </a:pPr>
              <a:t>8</a:t>
            </a:fld>
            <a:endParaRPr lang="fr-FR" sz="675">
              <a:solidFill>
                <a:srgbClr val="A6A6A6"/>
              </a:solidFill>
              <a:latin typeface="Roboto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B27F35-D136-EF85-8596-4BCC22ACC84D}"/>
              </a:ext>
            </a:extLst>
          </p:cNvPr>
          <p:cNvSpPr txBox="1"/>
          <p:nvPr/>
        </p:nvSpPr>
        <p:spPr>
          <a:xfrm>
            <a:off x="253448" y="1058518"/>
            <a:ext cx="5970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Centres Régionaux</a:t>
            </a:r>
          </a:p>
        </p:txBody>
      </p:sp>
      <p:sp>
        <p:nvSpPr>
          <p:cNvPr id="2" name="AutoShape 2" descr="Régions Françaises ⇒ Liste Officielle 2023 et Carte">
            <a:extLst>
              <a:ext uri="{FF2B5EF4-FFF2-40B4-BE49-F238E27FC236}">
                <a16:creationId xmlns:a16="http://schemas.microsoft.com/office/drawing/2014/main" id="{4EF3C1BD-0B6B-677F-CFBB-DE9F8DCD9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pic>
        <p:nvPicPr>
          <p:cNvPr id="1028" name="Picture 4" descr="Carte de France vierge PDF. Départements + Régions.">
            <a:extLst>
              <a:ext uri="{FF2B5EF4-FFF2-40B4-BE49-F238E27FC236}">
                <a16:creationId xmlns:a16="http://schemas.microsoft.com/office/drawing/2014/main" id="{75CDA8D9-07DC-FD97-DE89-E6BC8AB1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6" y="1907381"/>
            <a:ext cx="3471863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917788-37C5-07BD-FBD9-84CCB171A6FB}"/>
              </a:ext>
            </a:extLst>
          </p:cNvPr>
          <p:cNvSpPr txBox="1"/>
          <p:nvPr/>
        </p:nvSpPr>
        <p:spPr>
          <a:xfrm>
            <a:off x="4771374" y="1922257"/>
            <a:ext cx="9494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13 Régions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1ED797-BCDF-D230-495E-9FDD54DE96C7}"/>
              </a:ext>
            </a:extLst>
          </p:cNvPr>
          <p:cNvSpPr txBox="1"/>
          <p:nvPr/>
        </p:nvSpPr>
        <p:spPr>
          <a:xfrm>
            <a:off x="4771373" y="2442753"/>
            <a:ext cx="3172728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Envoi des données aux régions :</a:t>
            </a:r>
          </a:p>
          <a:p>
            <a:r>
              <a:rPr lang="fr-FR" sz="1350" dirty="0"/>
              <a:t>	- Grand Est</a:t>
            </a:r>
          </a:p>
          <a:p>
            <a:r>
              <a:rPr lang="fr-FR" sz="1350" dirty="0"/>
              <a:t>	- Centre Val de Loire</a:t>
            </a:r>
          </a:p>
          <a:p>
            <a:r>
              <a:rPr lang="fr-FR" sz="1350" dirty="0"/>
              <a:t>	- Ile-de-France</a:t>
            </a:r>
          </a:p>
          <a:p>
            <a:r>
              <a:rPr lang="fr-FR" sz="1350" dirty="0"/>
              <a:t>	- Pays de Loire</a:t>
            </a:r>
          </a:p>
          <a:p>
            <a:r>
              <a:rPr lang="fr-FR" sz="1350" dirty="0"/>
              <a:t>	- Mayotte</a:t>
            </a:r>
          </a:p>
          <a:p>
            <a:endParaRPr lang="fr-FR" sz="1350" dirty="0"/>
          </a:p>
          <a:p>
            <a:r>
              <a:rPr lang="fr-FR" sz="1350" dirty="0"/>
              <a:t>Prochainement :</a:t>
            </a:r>
          </a:p>
          <a:p>
            <a:r>
              <a:rPr lang="fr-FR" sz="1350" dirty="0"/>
              <a:t>	- Bretagne</a:t>
            </a:r>
          </a:p>
          <a:p>
            <a:r>
              <a:rPr lang="fr-FR" sz="1350" dirty="0"/>
              <a:t>	- Provence-Alpes-Côte-d'Azur</a:t>
            </a:r>
          </a:p>
          <a:p>
            <a:r>
              <a:rPr lang="fr-FR" sz="1350" dirty="0"/>
              <a:t>	- Auvergne-Rhône-Alpes</a:t>
            </a:r>
          </a:p>
        </p:txBody>
      </p:sp>
    </p:spTree>
    <p:extLst>
      <p:ext uri="{BB962C8B-B14F-4D97-AF65-F5344CB8AC3E}">
        <p14:creationId xmlns:p14="http://schemas.microsoft.com/office/powerpoint/2010/main" val="124145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AFA126B0-DB47-46B4-21A5-C4BF6DAAE96E}"/>
              </a:ext>
            </a:extLst>
          </p:cNvPr>
          <p:cNvGraphicFramePr>
            <a:graphicFrameLocks noGrp="1"/>
          </p:cNvGraphicFramePr>
          <p:nvPr/>
        </p:nvGraphicFramePr>
        <p:xfrm>
          <a:off x="497682" y="2301554"/>
          <a:ext cx="8148636" cy="189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410834030"/>
                    </a:ext>
                  </a:extLst>
                </a:gridCol>
                <a:gridCol w="1078706">
                  <a:extLst>
                    <a:ext uri="{9D8B030D-6E8A-4147-A177-3AD203B41FA5}">
                      <a16:colId xmlns:a16="http://schemas.microsoft.com/office/drawing/2014/main" val="889857671"/>
                    </a:ext>
                  </a:extLst>
                </a:gridCol>
                <a:gridCol w="1078706">
                  <a:extLst>
                    <a:ext uri="{9D8B030D-6E8A-4147-A177-3AD203B41FA5}">
                      <a16:colId xmlns:a16="http://schemas.microsoft.com/office/drawing/2014/main" val="1375919239"/>
                    </a:ext>
                  </a:extLst>
                </a:gridCol>
                <a:gridCol w="1078706">
                  <a:extLst>
                    <a:ext uri="{9D8B030D-6E8A-4147-A177-3AD203B41FA5}">
                      <a16:colId xmlns:a16="http://schemas.microsoft.com/office/drawing/2014/main" val="419536618"/>
                    </a:ext>
                  </a:extLst>
                </a:gridCol>
                <a:gridCol w="1078706">
                  <a:extLst>
                    <a:ext uri="{9D8B030D-6E8A-4147-A177-3AD203B41FA5}">
                      <a16:colId xmlns:a16="http://schemas.microsoft.com/office/drawing/2014/main" val="177481691"/>
                    </a:ext>
                  </a:extLst>
                </a:gridCol>
                <a:gridCol w="1078706">
                  <a:extLst>
                    <a:ext uri="{9D8B030D-6E8A-4147-A177-3AD203B41FA5}">
                      <a16:colId xmlns:a16="http://schemas.microsoft.com/office/drawing/2014/main" val="1471480504"/>
                    </a:ext>
                  </a:extLst>
                </a:gridCol>
                <a:gridCol w="1078706">
                  <a:extLst>
                    <a:ext uri="{9D8B030D-6E8A-4147-A177-3AD203B41FA5}">
                      <a16:colId xmlns:a16="http://schemas.microsoft.com/office/drawing/2014/main" val="275692404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Année 2021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Année 2022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Année 2023                       </a:t>
                      </a:r>
                      <a:r>
                        <a:rPr lang="fr-FR" sz="900" dirty="0"/>
                        <a:t>(janvier – août)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066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fr-FR" sz="1400" dirty="0"/>
                        <a:t>Invitations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Cytologie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Test HPV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Cytologie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Test HPV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Cytologie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Test HPV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9021371"/>
                  </a:ext>
                </a:extLst>
              </a:tr>
              <a:tr h="356310">
                <a:tc>
                  <a:txBody>
                    <a:bodyPr/>
                    <a:lstStyle/>
                    <a:p>
                      <a:r>
                        <a:rPr lang="fr-FR" sz="1400" dirty="0"/>
                        <a:t>DO vs DI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16305/153037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14150/182399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9340/116890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37365/227764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5705/76035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23328/122072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82595802"/>
                  </a:ext>
                </a:extLst>
              </a:tr>
              <a:tr h="356310">
                <a:tc>
                  <a:txBody>
                    <a:bodyPr/>
                    <a:lstStyle/>
                    <a:p>
                      <a:r>
                        <a:rPr lang="fr-FR" sz="1400" dirty="0"/>
                        <a:t>% DO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9,6 %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7,2 %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7,4 %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14,1 %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7,0 %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16,1%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927461"/>
                  </a:ext>
                </a:extLst>
              </a:tr>
              <a:tr h="35631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8,3 %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11,9 %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12,8 %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282705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BB27F35-D136-EF85-8596-4BCC22ACC84D}"/>
              </a:ext>
            </a:extLst>
          </p:cNvPr>
          <p:cNvSpPr txBox="1"/>
          <p:nvPr/>
        </p:nvSpPr>
        <p:spPr>
          <a:xfrm>
            <a:off x="1337371" y="1069286"/>
            <a:ext cx="5970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C00000"/>
                </a:solidFill>
              </a:rPr>
              <a:t>Invitation DOCCU</a:t>
            </a:r>
          </a:p>
        </p:txBody>
      </p:sp>
    </p:spTree>
    <p:extLst>
      <p:ext uri="{BB962C8B-B14F-4D97-AF65-F5344CB8AC3E}">
        <p14:creationId xmlns:p14="http://schemas.microsoft.com/office/powerpoint/2010/main" val="123612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C0998DB50344ABFB4D39905DAB5DB" ma:contentTypeVersion="14" ma:contentTypeDescription="Create a new document." ma:contentTypeScope="" ma:versionID="925f5212624aed03c1800f18ab18df7e">
  <xsd:schema xmlns:xsd="http://www.w3.org/2001/XMLSchema" xmlns:xs="http://www.w3.org/2001/XMLSchema" xmlns:p="http://schemas.microsoft.com/office/2006/metadata/properties" xmlns:ns3="02a1c572-f24f-401f-9773-5ecb29da0fdf" xmlns:ns4="32a94074-4233-49e5-b030-23cccced9c56" targetNamespace="http://schemas.microsoft.com/office/2006/metadata/properties" ma:root="true" ma:fieldsID="4823137ee9a44c1be9dfe57035182d1d" ns3:_="" ns4:_="">
    <xsd:import namespace="02a1c572-f24f-401f-9773-5ecb29da0fdf"/>
    <xsd:import namespace="32a94074-4233-49e5-b030-23cccced9c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1c572-f24f-401f-9773-5ecb29da0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94074-4233-49e5-b030-23cccced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EB405-CD90-49DB-96AD-18561DF54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a1c572-f24f-401f-9773-5ecb29da0fdf"/>
    <ds:schemaRef ds:uri="32a94074-4233-49e5-b030-23cccced9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C5A92-B4A8-4C29-B5FB-4BE64C4D626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02a1c572-f24f-401f-9773-5ecb29da0fd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2a94074-4233-49e5-b030-23cccced9c5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8D4F491-8999-4EB7-8B57-F34278002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484</Words>
  <Application>Microsoft Macintosh PowerPoint</Application>
  <PresentationFormat>Affichage à l'écran (4:3)</PresentationFormat>
  <Paragraphs>105</Paragraphs>
  <Slides>13</Slides>
  <Notes>2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Century Gothic</vt:lpstr>
      <vt:lpstr>Roboto</vt:lpstr>
      <vt:lpstr>Roboto Light</vt:lpstr>
      <vt:lpstr>Tahoma</vt:lpstr>
      <vt:lpstr>Office Theme</vt:lpstr>
      <vt:lpstr>Présentation PowerPoint</vt:lpstr>
      <vt:lpstr>l’organisation DU programme</vt:lpstr>
      <vt:lpstr>Supplements to EU guidelines for quality assurance in cervical cancer screening  Eds: A.Anttila, M.Arbyn, H.De Vuyst, J.Dillner, L.Dillner, S.Franceschi, J.Patnick, G.Ronco, N.Segnan, E.Suonio, S.Tornberg, L.von Karsa  </vt:lpstr>
      <vt:lpstr>Le dépistage primaire avec le test HPV dans un système organisé après 30 ans 2020  </vt:lpstr>
      <vt:lpstr>Présentation PowerPoint</vt:lpstr>
      <vt:lpstr>Dépistage du cancer du col en 2020-2030  Répartition des tests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Points de vigilance</vt:lpstr>
    </vt:vector>
  </TitlesOfParts>
  <Company>cm communication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mancini carlos</dc:creator>
  <cp:lastModifiedBy>Omar GASSAMA</cp:lastModifiedBy>
  <cp:revision>421</cp:revision>
  <dcterms:created xsi:type="dcterms:W3CDTF">2010-03-22T16:03:55Z</dcterms:created>
  <dcterms:modified xsi:type="dcterms:W3CDTF">2024-05-24T09:40:38Z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0x0101004A3C0998DB50344ABFB4D39905DAB5DB</vt:lpwstr>
  </property>
</Properties>
</file>