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a:font>
          <a:latin typeface="Chalkduster"/>
          <a:ea typeface="Chalkduster"/>
          <a:cs typeface="Chalkduster"/>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a:font>
          <a:latin typeface="Chalkduster"/>
          <a:ea typeface="Chalkduster"/>
          <a:cs typeface="Chalkduster"/>
        </a:font>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127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a:font>
          <a:latin typeface="Chalkduster"/>
          <a:ea typeface="Chalkduster"/>
          <a:cs typeface="Chalkduster"/>
        </a:font>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a:font>
          <a:latin typeface="Chalkduster"/>
          <a:ea typeface="Chalkduster"/>
          <a:cs typeface="Chalkduster"/>
        </a:font>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D51ADE6A-740E-44AE-83CC-AE7238B6C88D}"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snapToGrid="0">
      <p:cViewPr varScale="1">
        <p:scale>
          <a:sx n="55" d="100"/>
          <a:sy n="55" d="100"/>
        </p:scale>
        <p:origin x="68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1143000" y="685800"/>
            <a:ext cx="4572000" cy="3429000"/>
          </a:xfrm>
          <a:prstGeom prst="rect">
            <a:avLst/>
          </a:prstGeom>
        </p:spPr>
        <p:txBody>
          <a:bodyPr/>
          <a:lstStyle/>
          <a:p>
            <a:endParaRPr/>
          </a:p>
        </p:txBody>
      </p:sp>
      <p:sp>
        <p:nvSpPr>
          <p:cNvPr id="212" name="Shape 2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47700" latinLnBrk="0">
      <a:defRPr>
        <a:latin typeface="Lucida Grande"/>
        <a:ea typeface="Lucida Grande"/>
        <a:cs typeface="Lucida Grande"/>
        <a:sym typeface="Lucida Grande"/>
      </a:defRPr>
    </a:lvl1pPr>
    <a:lvl2pPr indent="228600" defTabSz="647700" latinLnBrk="0">
      <a:defRPr>
        <a:latin typeface="Lucida Grande"/>
        <a:ea typeface="Lucida Grande"/>
        <a:cs typeface="Lucida Grande"/>
        <a:sym typeface="Lucida Grande"/>
      </a:defRPr>
    </a:lvl2pPr>
    <a:lvl3pPr indent="457200" defTabSz="647700" latinLnBrk="0">
      <a:defRPr>
        <a:latin typeface="Lucida Grande"/>
        <a:ea typeface="Lucida Grande"/>
        <a:cs typeface="Lucida Grande"/>
        <a:sym typeface="Lucida Grande"/>
      </a:defRPr>
    </a:lvl3pPr>
    <a:lvl4pPr indent="685800" defTabSz="647700" latinLnBrk="0">
      <a:defRPr>
        <a:latin typeface="Lucida Grande"/>
        <a:ea typeface="Lucida Grande"/>
        <a:cs typeface="Lucida Grande"/>
        <a:sym typeface="Lucida Grande"/>
      </a:defRPr>
    </a:lvl4pPr>
    <a:lvl5pPr indent="914400" defTabSz="647700" latinLnBrk="0">
      <a:defRPr>
        <a:latin typeface="Lucida Grande"/>
        <a:ea typeface="Lucida Grande"/>
        <a:cs typeface="Lucida Grande"/>
        <a:sym typeface="Lucida Grande"/>
      </a:defRPr>
    </a:lvl5pPr>
    <a:lvl6pPr indent="1143000" defTabSz="647700" latinLnBrk="0">
      <a:defRPr>
        <a:latin typeface="Lucida Grande"/>
        <a:ea typeface="Lucida Grande"/>
        <a:cs typeface="Lucida Grande"/>
        <a:sym typeface="Lucida Grande"/>
      </a:defRPr>
    </a:lvl6pPr>
    <a:lvl7pPr indent="1371600" defTabSz="647700" latinLnBrk="0">
      <a:defRPr>
        <a:latin typeface="Lucida Grande"/>
        <a:ea typeface="Lucida Grande"/>
        <a:cs typeface="Lucida Grande"/>
        <a:sym typeface="Lucida Grande"/>
      </a:defRPr>
    </a:lvl7pPr>
    <a:lvl8pPr indent="1600200" defTabSz="647700" latinLnBrk="0">
      <a:defRPr>
        <a:latin typeface="Lucida Grande"/>
        <a:ea typeface="Lucida Grande"/>
        <a:cs typeface="Lucida Grande"/>
        <a:sym typeface="Lucida Grande"/>
      </a:defRPr>
    </a:lvl8pPr>
    <a:lvl9pPr indent="1828800" defTabSz="647700" latinLnBrk="0">
      <a:defRPr>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 What’s the point ? HR is a general public health tool to lower deaths, diseases and disabilities from some high risk exposure and behaviors.</a:t>
            </a:r>
          </a:p>
          <a:p>
            <a:pPr defTabSz="457200">
              <a:lnSpc>
                <a:spcPct val="117999"/>
              </a:lnSpc>
              <a:defRPr sz="2200">
                <a:latin typeface="Helvetica Neue"/>
                <a:ea typeface="Helvetica Neue"/>
                <a:cs typeface="Helvetica Neue"/>
                <a:sym typeface="Helvetica Neue"/>
              </a:defRPr>
            </a:pPr>
            <a:r>
              <a:t>I’m an oncologist, trained  in epidemiology, biostatistics , health care  economics. I’ve spent 45 years (half a century) of my life trying to lower cancer deaths, diseases and disabilities</a:t>
            </a:r>
          </a:p>
          <a:p>
            <a:pPr defTabSz="457200">
              <a:lnSpc>
                <a:spcPct val="117999"/>
              </a:lnSpc>
              <a:defRPr sz="2200">
                <a:latin typeface="Helvetica Neue"/>
                <a:ea typeface="Helvetica Neue"/>
                <a:cs typeface="Helvetica Neue"/>
                <a:sym typeface="Helvetica Neue"/>
              </a:defRPr>
            </a:pPr>
            <a:r>
              <a:t>30% of cancer are associated to tobacco. </a:t>
            </a:r>
          </a:p>
          <a:p>
            <a:pPr defTabSz="457200">
              <a:lnSpc>
                <a:spcPct val="117999"/>
              </a:lnSpc>
              <a:defRPr sz="2200">
                <a:latin typeface="Helvetica Neue"/>
                <a:ea typeface="Helvetica Neue"/>
                <a:cs typeface="Helvetica Neue"/>
                <a:sym typeface="Helvetica Neue"/>
              </a:defRPr>
            </a:pPr>
            <a:r>
              <a:t>HR in TC could be applied to cancer control.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marR="28898" indent="28898">
              <a:defRPr sz="1200">
                <a:uFill>
                  <a:solidFill>
                    <a:srgbClr val="000000"/>
                  </a:solidFill>
                </a:uFill>
              </a:defRPr>
            </a:pPr>
            <a:r>
              <a:t>Pour dépister les femmes éligibles pour pour un dépistage par frottis nos 10 pathologistes devraient se transformer en Stakhanov.</a:t>
            </a:r>
            <a:endParaRPr sz="1600"/>
          </a:p>
          <a:p>
            <a:pPr marR="28898" indent="28898">
              <a:defRPr sz="1200">
                <a:uFill>
                  <a:solidFill>
                    <a:srgbClr val="000000"/>
                  </a:solidFill>
                </a:uFill>
              </a:defRPr>
            </a:pPr>
            <a:r>
              <a:t>En lisant 1000 frottis par jour il n’y seraient pas arrivés. En en lisant 120 par jour ils n’aurait lu que 10% des prélèvements.</a:t>
            </a:r>
            <a:endParaRPr sz="1600"/>
          </a:p>
          <a:p>
            <a:pPr marR="28898" indent="28898">
              <a:defRPr sz="1200">
                <a:uFill>
                  <a:solidFill>
                    <a:srgbClr val="000000"/>
                  </a:solidFill>
                </a:uFill>
              </a:defRPr>
            </a:pPr>
            <a:r>
              <a:t>Le Sénégal ne serait pas en mesure de supporter la charge de fonctionnement des 7 laboratoires de cytopathologie.</a:t>
            </a:r>
            <a:endParaRPr sz="1600"/>
          </a:p>
          <a:p>
            <a:pPr marR="28898" indent="28898">
              <a:defRPr sz="1200">
                <a:uFill>
                  <a:solidFill>
                    <a:srgbClr val="000000"/>
                  </a:solidFill>
                </a:uFill>
              </a:defRPr>
            </a:pPr>
            <a:r>
              <a:t>En 1993, revenu de Paris, de ma formation en économie de la santé, j’avais voulu implanter un programme de dépistage des cancers du col dans la région de Dakar.</a:t>
            </a:r>
            <a:endParaRPr sz="1600"/>
          </a:p>
          <a:p>
            <a:pPr marR="28898" indent="28898">
              <a:defRPr sz="1200">
                <a:uFill>
                  <a:solidFill>
                    <a:srgbClr val="000000"/>
                  </a:solidFill>
                </a:uFill>
              </a:defRPr>
            </a:pPr>
            <a:endParaRPr sz="1600"/>
          </a:p>
          <a:p>
            <a:pPr marR="28898" indent="28898">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endParaRPr sz="1600"/>
          </a:p>
          <a:p>
            <a:pPr marR="28898" indent="28898">
              <a:defRPr sz="1200">
                <a:uFill>
                  <a:solidFill>
                    <a:srgbClr val="000000"/>
                  </a:solidFill>
                </a:uFill>
              </a:defRPr>
            </a:pPr>
            <a:r>
              <a:t>Il nous donc des stratégies alternatives.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marL="28899" marR="28899">
              <a:buClr>
                <a:srgbClr val="000000"/>
              </a:buClr>
              <a:buFont typeface="Lucida Grande"/>
              <a:defRPr sz="1200">
                <a:uFill>
                  <a:solidFill>
                    <a:srgbClr val="000000"/>
                  </a:solidFill>
                </a:uFill>
              </a:defRPr>
            </a:pPr>
            <a:r>
              <a:t>Pour dépister les femmes éligibles pour pour un dépistage par frottis nos 10 pathologistes devraient se transformer en Stakhanov.</a:t>
            </a:r>
          </a:p>
          <a:p>
            <a:pPr marL="28899" marR="28899">
              <a:buClr>
                <a:srgbClr val="000000"/>
              </a:buClr>
              <a:buFont typeface="Lucida Grande"/>
              <a:defRPr sz="1200">
                <a:uFill>
                  <a:solidFill>
                    <a:srgbClr val="000000"/>
                  </a:solidFill>
                </a:uFill>
              </a:defRPr>
            </a:pPr>
            <a:r>
              <a:t>En lisant 1000 frottis par jour il n’y seraient pas arrivés. En en lisant 120 par jour ils n’aurait lu que 10% des prélèvements.</a:t>
            </a:r>
          </a:p>
          <a:p>
            <a:pPr marL="28899" marR="28899">
              <a:buClr>
                <a:srgbClr val="000000"/>
              </a:buClr>
              <a:buFont typeface="Lucida Grande"/>
              <a:defRPr sz="1200">
                <a:uFill>
                  <a:solidFill>
                    <a:srgbClr val="000000"/>
                  </a:solidFill>
                </a:uFill>
              </a:defRPr>
            </a:pPr>
            <a:r>
              <a:t>Le Sénégal ne serait pas en mesure de supporter la charge de fonctionnement des 7 laboratoires de cytopathologie.</a:t>
            </a:r>
          </a:p>
          <a:p>
            <a:pPr marL="28899" marR="28899">
              <a:buClr>
                <a:srgbClr val="000000"/>
              </a:buClr>
              <a:buFont typeface="Lucida Grande"/>
              <a:defRPr sz="1200">
                <a:uFill>
                  <a:solidFill>
                    <a:srgbClr val="000000"/>
                  </a:solidFill>
                </a:uFill>
              </a:defRPr>
            </a:pPr>
            <a:r>
              <a:t>En 1993, revenu de Paris, de ma formation en économie de la santé, j’avais voulu implanter un programme de dépistage des cancers du col dans la région de Dakar.</a:t>
            </a:r>
          </a:p>
          <a:p>
            <a:pPr marL="28899" marR="28899">
              <a:buClr>
                <a:srgbClr val="000000"/>
              </a:buClr>
              <a:buFont typeface="Lucida Grande"/>
              <a:defRPr sz="1200">
                <a:uFill>
                  <a:solidFill>
                    <a:srgbClr val="000000"/>
                  </a:solidFill>
                </a:uFill>
              </a:defRPr>
            </a:pPr>
            <a:endParaRPr/>
          </a:p>
          <a:p>
            <a:pPr marL="28899" marR="28899">
              <a:buClr>
                <a:srgbClr val="000000"/>
              </a:buClr>
              <a:buFont typeface="Lucida Grande"/>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p>
          <a:p>
            <a:pPr marL="28899" marR="28899">
              <a:buClr>
                <a:srgbClr val="000000"/>
              </a:buClr>
              <a:buFont typeface="Lucida Grande"/>
              <a:defRPr sz="1200">
                <a:uFill>
                  <a:solidFill>
                    <a:srgbClr val="000000"/>
                  </a:solidFill>
                </a:uFill>
              </a:defRPr>
            </a:pPr>
            <a:r>
              <a:t>Il nous donc des stratégies alternatives.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pPr marL="180975" indent="-180975" defTabSz="457200">
              <a:defRPr sz="1200" b="1" u="sng">
                <a:latin typeface="Helvetica"/>
                <a:ea typeface="Helvetica"/>
                <a:cs typeface="Helvetica"/>
                <a:sym typeface="Helvetica"/>
              </a:defRPr>
            </a:pPr>
            <a:r>
              <a:t>Essai randomisé en grappes : Inde</a:t>
            </a:r>
          </a:p>
          <a:p>
            <a:pPr marL="180975" indent="-180975" defTabSz="457200">
              <a:defRPr sz="1200">
                <a:latin typeface="Helvetica"/>
                <a:ea typeface="Helvetica"/>
                <a:cs typeface="Helvetica"/>
                <a:sym typeface="Helvetica"/>
              </a:defRPr>
            </a:pPr>
            <a:r>
              <a:t>Dans cet essai randomisé en grappes, 52 grappes de villages, comportant plus de 131 746 femmes âgées de 30 à 59 ans, ont été attribuées au hasard à quatre groupes de 13 grappes</a:t>
            </a:r>
            <a:r>
              <a:rPr baseline="31999"/>
              <a:t> </a:t>
            </a:r>
            <a:r>
              <a:t>chacun. </a:t>
            </a:r>
          </a:p>
          <a:p>
            <a:pPr marL="180975" indent="-180975" defTabSz="457200">
              <a:defRPr sz="1200">
                <a:latin typeface="Helvetica"/>
                <a:ea typeface="Helvetica"/>
                <a:cs typeface="Helvetica"/>
                <a:sym typeface="Helvetica"/>
              </a:defRPr>
            </a:pPr>
            <a:r>
              <a:t>Les groupes étaient alors désignés au hasard pour subir un dépistage</a:t>
            </a:r>
            <a:r>
              <a:rPr baseline="31999"/>
              <a:t> </a:t>
            </a:r>
            <a:r>
              <a:t>par test pour le PVH par HC2 (34 126 femmes), test par cytologie conventionnelle utilisant une brosse Cervex (32 058), inspection visuelle du col de l'utérus</a:t>
            </a:r>
            <a:r>
              <a:rPr baseline="31999"/>
              <a:t> </a:t>
            </a:r>
            <a:r>
              <a:t>avec de l'acide acétique (IVA) (34 074) ou la norme, à savoir, uniquement des informations sur le dépistage et où obtenir ces informations (31 488 ; groupe témoin).</a:t>
            </a:r>
          </a:p>
          <a:p>
            <a:pPr marL="180975" indent="-180975" defTabSz="457200">
              <a:defRPr sz="1200">
                <a:latin typeface="Helvetica"/>
                <a:ea typeface="Helvetica"/>
                <a:cs typeface="Helvetica"/>
                <a:sym typeface="Helvetica"/>
              </a:defRPr>
            </a:pPr>
            <a:r>
              <a:t>Les femmes présentant des résultats positifs lors du dépistage (unités relatives de lumière [URL] supérieures ou égales à 1 pour HCII, ASC-US+ pour la cytologie et modification acidophile prédéfinie pour l'IVA) ont subi une colposcopie</a:t>
            </a:r>
            <a:r>
              <a:rPr baseline="31999"/>
              <a:t> </a:t>
            </a:r>
            <a:r>
              <a:t>et des biopsies dirigées. Les femmes présentant des lésions précancéreuses du col de l'utérus</a:t>
            </a:r>
            <a:r>
              <a:rPr baseline="31999"/>
              <a:t> </a:t>
            </a:r>
            <a:r>
              <a:t>ou un cancer ont reçu un traitement approprié.</a:t>
            </a:r>
          </a:p>
          <a:p>
            <a:pPr marL="180975" indent="-180975" defTabSz="457200">
              <a:defRPr sz="1200">
                <a:latin typeface="Helvetica"/>
                <a:ea typeface="Helvetica"/>
                <a:cs typeface="Helvetica"/>
                <a:sym typeface="Helvetica"/>
              </a:defRPr>
            </a:pPr>
            <a:r>
              <a:t>Le dépistage a eu lieu entre janvier 2000 et avril 2003. Il n'y a eu aucune différence démographique significative entre les groupes. L'âge moyen était de 39 ans et presque aucune femme n'avait été dépistée avant.</a:t>
            </a:r>
          </a:p>
          <a:p>
            <a:pPr marL="180975" indent="-180975" defTabSz="457200">
              <a:defRPr sz="1200">
                <a:latin typeface="Helvetica"/>
                <a:ea typeface="Helvetica"/>
                <a:cs typeface="Helvetica"/>
                <a:sym typeface="Helvetica"/>
              </a:defRPr>
            </a:pPr>
            <a:r>
              <a:t>Les résultats ont montré que 79,7 % des femmes du groupe test pour le PVH</a:t>
            </a:r>
            <a:r>
              <a:rPr baseline="31999"/>
              <a:t> </a:t>
            </a:r>
            <a:r>
              <a:t>étaient dépistés et que 10,3 % présentaient des résultats positifs.</a:t>
            </a:r>
            <a:r>
              <a:rPr baseline="31999"/>
              <a:t> </a:t>
            </a:r>
            <a:r>
              <a:t>79,7 % du groupe cytologie étaient dépistés et 7 % présentaient des résultats positifs. 78,5 % du groupe IVA étaient dépistés</a:t>
            </a:r>
            <a:r>
              <a:rPr baseline="31999"/>
              <a:t> </a:t>
            </a:r>
            <a:r>
              <a:t>et 13,9 % présentaient des résultats positifs. Plus de 88 % des femmes</a:t>
            </a:r>
            <a:r>
              <a:rPr baseline="31999"/>
              <a:t> </a:t>
            </a:r>
            <a:r>
              <a:t>présentant des résultats positifs ont subi une colposcopie. Seuls 6,2 % des femmes du groupe témoin ont demandé à être dépistées.</a:t>
            </a:r>
          </a:p>
          <a:p>
            <a:pPr marL="180975" indent="-180975" defTabSz="457200">
              <a:defRPr sz="1200">
                <a:latin typeface="Helvetica"/>
                <a:ea typeface="Helvetica"/>
                <a:cs typeface="Helvetica"/>
                <a:sym typeface="Helvetica"/>
              </a:defRPr>
            </a:pPr>
            <a:r>
              <a:t>La valeur prédictive</a:t>
            </a:r>
            <a:r>
              <a:rPr baseline="31999"/>
              <a:t> </a:t>
            </a:r>
            <a:r>
              <a:t>positive pour détecter les lésions CIN2/3 était de 11,3 % dans le groupe</a:t>
            </a:r>
            <a:r>
              <a:rPr baseline="31999"/>
              <a:t> </a:t>
            </a:r>
            <a:r>
              <a:t>test pour le PVH, de 19,3 % dans le groupe cytologie et de</a:t>
            </a:r>
            <a:r>
              <a:rPr baseline="31999"/>
              <a:t> </a:t>
            </a:r>
            <a:r>
              <a:t>7,4 % dans le groupe IVA.</a:t>
            </a:r>
          </a:p>
          <a:p>
            <a:pPr marL="180975" indent="-180975" defTabSz="457200">
              <a:defRPr sz="1200">
                <a:latin typeface="Helvetica"/>
                <a:ea typeface="Helvetica"/>
                <a:cs typeface="Helvetica"/>
                <a:sym typeface="Helvetica"/>
              </a:defRPr>
            </a:pPr>
            <a:r>
              <a:t>Cette étude est unique en ce qu'elle a pu utiliser l'incidence du cancer et la mortalité due au cancer comme critères d'évaluation. Les proportions de cancers détectés au stade I étaient d'environ 60 % dans les groupes test pour le PVH et</a:t>
            </a:r>
            <a:r>
              <a:rPr baseline="31999"/>
              <a:t> </a:t>
            </a:r>
            <a:r>
              <a:t>cytologie, 42 % dans le groupe IVA et 28 % dans le</a:t>
            </a:r>
            <a:r>
              <a:rPr baseline="31999"/>
              <a:t> </a:t>
            </a:r>
            <a:r>
              <a:t>groupe témoin.</a:t>
            </a:r>
          </a:p>
          <a:p>
            <a:pPr marL="180975" indent="-180975" defTabSz="457200">
              <a:defRPr sz="1200">
                <a:latin typeface="Helvetica"/>
                <a:ea typeface="Helvetica"/>
                <a:cs typeface="Helvetica"/>
                <a:sym typeface="Helvetica"/>
              </a:defRPr>
            </a:pPr>
            <a:r>
              <a:t>L'incidence du cancer du col de l'utérus de stade II ou supérieur et les taux de décès dus au cancer</a:t>
            </a:r>
            <a:r>
              <a:rPr baseline="31999"/>
              <a:t> </a:t>
            </a:r>
            <a:r>
              <a:t>du col de l'utérus étaient significativement plus élevés avec le test cytologique ou l'IVA qu'avec le test pour le PVH. Dans le groupe du test pour le PVH, le rapport de cotes pour la détection du cancer avancé</a:t>
            </a:r>
            <a:r>
              <a:rPr baseline="31999"/>
              <a:t> </a:t>
            </a:r>
            <a:r>
              <a:t>était de 0,47 (IC à 95 % : 0,32–0,69) et le</a:t>
            </a:r>
            <a:r>
              <a:rPr baseline="31999"/>
              <a:t> </a:t>
            </a:r>
            <a:r>
              <a:t>rapport de cotes pour le décès était de 0,52 (IC à 95 % : 0,33–0,83) par rapport au témoin. Il n'y a eu aucune réduction significative</a:t>
            </a:r>
            <a:r>
              <a:rPr baseline="31999"/>
              <a:t> </a:t>
            </a:r>
            <a:r>
              <a:t>au niveau du taux de décès dans le groupe cytologie ou</a:t>
            </a:r>
            <a:r>
              <a:rPr baseline="31999"/>
              <a:t> </a:t>
            </a:r>
            <a:r>
              <a:t>IVA par rapport au témoin. </a:t>
            </a:r>
          </a:p>
          <a:p>
            <a:pPr marL="180975" indent="-180975" defTabSz="457200">
              <a:defRPr sz="1200">
                <a:latin typeface="Helvetica"/>
                <a:ea typeface="Helvetica"/>
                <a:cs typeface="Helvetica"/>
                <a:sym typeface="Helvetica"/>
              </a:defRPr>
            </a:pPr>
            <a:r>
              <a:t>Pendant un suivi de huit ans, le cancer du col de l'utérus invasif s'est développé chez huit des 24 380 femmes négatives pour le PVH, 22 des 23 762 femmes qui présentaient des résultats négatifs pour la cytologie</a:t>
            </a:r>
            <a:r>
              <a:rPr baseline="31999"/>
              <a:t> </a:t>
            </a:r>
            <a:r>
              <a:t>et 25 des 23 032 femmes qui présentaient des résultats négatifs</a:t>
            </a:r>
            <a:r>
              <a:rPr baseline="31999"/>
              <a:t> </a:t>
            </a:r>
            <a:r>
              <a:t>à l'IVA, avec des taux standardisés sur l'âge de 3,7, 15,5 et 16 cas</a:t>
            </a:r>
            <a:r>
              <a:rPr baseline="31999"/>
              <a:t> </a:t>
            </a:r>
            <a:r>
              <a:t>de cancer du col de l'utérus invasif pour 100 000 années-personnes, respectivement.</a:t>
            </a:r>
            <a:r>
              <a:rPr baseline="31999"/>
              <a:t> </a:t>
            </a:r>
          </a:p>
          <a:p>
            <a:pPr marL="180975" indent="-180975" defTabSz="457200">
              <a:defRPr sz="1200">
                <a:latin typeface="Helvetica"/>
                <a:ea typeface="Helvetica"/>
                <a:cs typeface="Helvetica"/>
                <a:sym typeface="Helvetica"/>
              </a:defRPr>
            </a:pPr>
            <a:r>
              <a:t>Les auteurs ont trouvé que le test pour le PVH, bien que plus onéreux, était le plus objectif et le plus reproductible</a:t>
            </a:r>
            <a:r>
              <a:rPr baseline="31999"/>
              <a:t> </a:t>
            </a:r>
            <a:r>
              <a:t>des tests, et le moins exigeant en termes</a:t>
            </a:r>
            <a:r>
              <a:rPr baseline="31999"/>
              <a:t> </a:t>
            </a:r>
            <a:r>
              <a:t>de formation et d'assurance qualité. Ils suggèrent d'utiliser un test plus simple, le test careHPV, qui a été évalué en Chine, dans les situations où il existe peu de ressources.</a:t>
            </a:r>
          </a:p>
          <a:p>
            <a:pPr marL="180975" indent="-180975" defTabSz="457200">
              <a:defRPr sz="1200">
                <a:latin typeface="Helvetica"/>
                <a:ea typeface="Helvetica"/>
                <a:cs typeface="Helvetica"/>
                <a:sym typeface="Helvetica"/>
              </a:defRPr>
            </a:pPr>
            <a:endParaRPr/>
          </a:p>
          <a:p>
            <a:pPr marL="180975" indent="-180975" defTabSz="457200">
              <a:defRPr sz="1200" b="1">
                <a:latin typeface="Helvetica"/>
                <a:ea typeface="Helvetica"/>
                <a:cs typeface="Helvetica"/>
                <a:sym typeface="Helvetica"/>
              </a:defRPr>
            </a:pPr>
            <a:r>
              <a:t>Référence</a:t>
            </a:r>
          </a:p>
          <a:p>
            <a:pPr marL="180975" indent="-180975" defTabSz="457200">
              <a:defRPr sz="1200">
                <a:latin typeface="Helvetica"/>
                <a:ea typeface="Helvetica"/>
                <a:cs typeface="Helvetica"/>
                <a:sym typeface="Helvetica"/>
              </a:defRPr>
            </a:pPr>
            <a:r>
              <a:t>Sankaranarayanan R, </a:t>
            </a:r>
            <a:r>
              <a:rPr i="1"/>
              <a:t>et al</a:t>
            </a:r>
            <a:r>
              <a:t>. </a:t>
            </a:r>
            <a:r>
              <a:rPr i="1"/>
              <a:t>N Engl J Med</a:t>
            </a:r>
            <a:r>
              <a:t> 2009; </a:t>
            </a:r>
            <a:r>
              <a:rPr b="1"/>
              <a:t>360:</a:t>
            </a:r>
            <a:r>
              <a:t>1385–1394.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r>
              <a:t>Les tueurs sont identifiés.</a:t>
            </a:r>
            <a:endParaRPr sz="2400"/>
          </a:p>
          <a:p>
            <a:pPr defTabSz="457200"/>
            <a:r>
              <a:t>Ils ne sont pas toujours ceux que nous soupçonnions.</a:t>
            </a:r>
            <a:endParaRPr sz="2400"/>
          </a:p>
          <a:p>
            <a:pPr marL="342900" indent="-342900" defTabSz="457200">
              <a:buSzPct val="100000"/>
              <a:buAutoNum type="arabicPeriod"/>
            </a:pPr>
            <a:r>
              <a:t>Le premier coupable est l’aliment et l’habitus. Manger est une nécessité pour la vie. Trop ou ne pas assez peuvent nous couter la vie. Ne pas manger ce qu’il faut, également. L’Homme ne fait pas que manger, il s’offre ce qu’il perçoit  comme un plaisir. Ces pratiques hédonistes aboutissent à des états de maladie qui font de ces drogues les plus grands tueurs. L’exemple type de ces habitudes est le tabagisme, qui, à lui seul, tue 6 millions de personnes tous les ans.</a:t>
            </a:r>
            <a:endParaRPr sz="2400"/>
          </a:p>
          <a:p>
            <a:pPr marL="342900" indent="-342900" defTabSz="457200">
              <a:buSzPct val="100000"/>
              <a:buAutoNum type="arabicPeriod"/>
            </a:pPr>
            <a:r>
              <a:t>L’eau, liquide incolore, inodore, insipide, est indispensable à la vie. 75% de notre corps en est constitué. Le manque d’eau peut, très rapidement, couter la vie. L’eau est un véhicule d’autres nuisances chimiques, physiques et microbiologiques. La raréfaction de l’eau, outre les nuisances au fonctionnement du corps de l’Homme, crée des batailles de leadership et des conflits stratégiques qui ne pourront que s’aggraver avec le temps. L'excès d’eau est responsable de catastrophe naturelles ou provoquées par la main de l’Homme. L’eau peut avoir un comportement pervers. Elle peut rester immobile, «s’endormir» et se gorger de nuisances variées. Elle peut, à l’opposé, s'accélérer et ravager sur son passage les Hommes, leur biens et services, et, également, leur cadre de vie.</a:t>
            </a:r>
            <a:endParaRPr sz="2400"/>
          </a:p>
          <a:p>
            <a:pPr marL="342900" indent="-342900" defTabSz="457200">
              <a:buSzPct val="100000"/>
              <a:buAutoNum type="arabicPeriod"/>
            </a:pPr>
            <a:r>
              <a:t>La maladie, l’environnement et les conflits n’occupent pas toujours la place qu’on leur aurait donné.</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defTabSz="457200"/>
            <a:r>
              <a:t>Les tueurs sont identifiés.</a:t>
            </a:r>
            <a:endParaRPr sz="2400"/>
          </a:p>
          <a:p>
            <a:pPr defTabSz="457200"/>
            <a:r>
              <a:t>Ils ne sont pas toujours ceux que nous soupçonnions.</a:t>
            </a:r>
            <a:endParaRPr sz="2400"/>
          </a:p>
          <a:p>
            <a:pPr marL="342900" indent="-342900" defTabSz="457200">
              <a:buSzPct val="100000"/>
              <a:buAutoNum type="arabicPeriod"/>
            </a:pPr>
            <a:r>
              <a:t>Le premier coupable est l’aliment et l’habitus. Manger est une nécessité pour la vie. Trop ou ne pas assez peuvent nous couter la vie. Ne pas manger ce qu’il faut, également. L’Homme ne fait pas que manger, il s’offre ce qu’il perçoit  comme un plaisir. Ces pratiques hédonistes aboutissent à des états de maladie qui font de ces drogues les plus grands tueurs. L’exemple type de ces habitudes est le tabagisme, qui, à lui seul, tue 6 millions de personnes tous les ans.</a:t>
            </a:r>
            <a:endParaRPr sz="2400"/>
          </a:p>
          <a:p>
            <a:pPr marL="342900" indent="-342900" defTabSz="457200">
              <a:buSzPct val="100000"/>
              <a:buAutoNum type="arabicPeriod"/>
            </a:pPr>
            <a:r>
              <a:t>L’eau, liquide incolore, inodore, insipide, est indispensable à la vie. 75% de notre corps en est constitué. Le manque d’eau peut, très rapidement, couter la vie. L’eau est un véhicule d’autres nuisances chimiques, physiques et microbiologiques. La raréfaction de l’eau, outre les nuisances au fonctionnement du corps de l’Homme, crée des batailles de leadership et des conflits stratégiques qui ne pourront que s’aggraver avec le temps. L'excès d’eau est responsable de catastrophe naturelles ou provoquées par la main de l’Homme. L’eau peut avoir un comportement pervers. Elle peut rester immobile, «s’endormir» et se gorger de nuisances variées. Elle peut, à l’opposé, s'accélérer et ravager sur son passage les Hommes, leur biens et services, et, également, leur cadre de vie.</a:t>
            </a:r>
            <a:endParaRPr sz="2400"/>
          </a:p>
          <a:p>
            <a:pPr marL="342900" indent="-342900" defTabSz="457200">
              <a:buSzPct val="100000"/>
              <a:buAutoNum type="arabicPeriod"/>
            </a:pPr>
            <a:r>
              <a:t>La maladie, l’environnement et les conflits n’occupent pas toujours la place qu’on leur aurait donné.</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defTabSz="457200"/>
            <a:r>
              <a:t>Les tueurs sont identifiés.</a:t>
            </a:r>
            <a:endParaRPr sz="2400"/>
          </a:p>
          <a:p>
            <a:pPr defTabSz="457200"/>
            <a:r>
              <a:t>Ils ne sont pas toujours ceux que nous soupçonnions.</a:t>
            </a:r>
            <a:endParaRPr sz="2400"/>
          </a:p>
          <a:p>
            <a:pPr marL="342900" indent="-342900" defTabSz="457200">
              <a:buSzPct val="100000"/>
              <a:buAutoNum type="arabicPeriod"/>
            </a:pPr>
            <a:r>
              <a:t>Le premier coupable est l’aliment et l’habitus. Manger est une nécessité pour la vie. Trop ou ne pas assez peuvent nous couter la vie. Ne pas manger ce qu’il faut, également. L’Homme ne fait pas que manger, il s’offre ce qu’il perçoit  comme un plaisir. Ces pratiques hédonistes aboutissent à des états de maladie qui font de ces drogues les plus grands tueurs. L’exemple type de ces habitudes est le tabagisme, qui, à lui seul, tue 6 millions de personnes tous les ans.</a:t>
            </a:r>
            <a:endParaRPr sz="2400"/>
          </a:p>
          <a:p>
            <a:pPr marL="342900" indent="-342900" defTabSz="457200">
              <a:buSzPct val="100000"/>
              <a:buAutoNum type="arabicPeriod"/>
            </a:pPr>
            <a:r>
              <a:t>L’eau, liquide incolore, inodore, insipide, est indispensable à la vie. 75% de notre corps en est constitué. Le manque d’eau peut, très rapidement, couter la vie. L’eau est un véhicule d’autres nuisances chimiques, physiques et microbiologiques. La raréfaction de l’eau, outre les nuisances au fonctionnement du corps de l’Homme, crée des batailles de leadership et des conflits stratégiques qui ne pourront que s’aggraver avec le temps. L'excès d’eau est responsable de catastrophe naturelles ou provoquées par la main de l’Homme. L’eau peut avoir un comportement pervers. Elle peut rester immobile, «s’endormir» et se gorger de nuisances variées. Elle peut, à l’opposé, s'accélérer et ravager sur son passage les Hommes, leur biens et services, et, également, leur cadre de vie.</a:t>
            </a:r>
            <a:endParaRPr sz="2400"/>
          </a:p>
          <a:p>
            <a:pPr marL="342900" indent="-342900" defTabSz="457200">
              <a:buSzPct val="100000"/>
              <a:buAutoNum type="arabicPeriod"/>
            </a:pPr>
            <a:r>
              <a:t>La maladie, l’environnement et les conflits n’occupent pas toujours la place qu’on leur aurait donné.</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marR="28898" indent="28898">
              <a:defRPr sz="1200">
                <a:uFill>
                  <a:solidFill>
                    <a:srgbClr val="000000"/>
                  </a:solidFill>
                </a:uFill>
              </a:defRPr>
            </a:pPr>
            <a:r>
              <a:t>Pour dépister les femmes éligibles pour pour un dépistage par frottis nos 10 pathologistes devraient se transformer en Stakhanov.</a:t>
            </a:r>
            <a:endParaRPr sz="1600"/>
          </a:p>
          <a:p>
            <a:pPr marR="28898" indent="28898">
              <a:defRPr sz="1200">
                <a:uFill>
                  <a:solidFill>
                    <a:srgbClr val="000000"/>
                  </a:solidFill>
                </a:uFill>
              </a:defRPr>
            </a:pPr>
            <a:r>
              <a:t>En lisant 1000 frottis par jour il n’y seraient pas arrivés. En en lisant 120 par jour ils n’aurait lu que 10% des prélèvements.</a:t>
            </a:r>
            <a:endParaRPr sz="1600"/>
          </a:p>
          <a:p>
            <a:pPr marR="28898" indent="28898">
              <a:defRPr sz="1200">
                <a:uFill>
                  <a:solidFill>
                    <a:srgbClr val="000000"/>
                  </a:solidFill>
                </a:uFill>
              </a:defRPr>
            </a:pPr>
            <a:r>
              <a:t>Le Sénégal ne serait pas en mesure de supporter la charge de fonctionnement des 7 laboratoires de cytopathologie.</a:t>
            </a:r>
            <a:endParaRPr sz="1600"/>
          </a:p>
          <a:p>
            <a:pPr marR="28898" indent="28898">
              <a:defRPr sz="1200">
                <a:uFill>
                  <a:solidFill>
                    <a:srgbClr val="000000"/>
                  </a:solidFill>
                </a:uFill>
              </a:defRPr>
            </a:pPr>
            <a:r>
              <a:t>En 1993, revenu de Paris, de ma formation en économie de la santé, j’avais voulu implanter un programme de dépistage des cancers du col dans la région de Dakar.</a:t>
            </a:r>
            <a:endParaRPr sz="1600"/>
          </a:p>
          <a:p>
            <a:pPr marR="28898" indent="28898">
              <a:defRPr sz="1200">
                <a:uFill>
                  <a:solidFill>
                    <a:srgbClr val="000000"/>
                  </a:solidFill>
                </a:uFill>
              </a:defRPr>
            </a:pPr>
            <a:endParaRPr sz="1600"/>
          </a:p>
          <a:p>
            <a:pPr marR="28898" indent="28898">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endParaRPr sz="1600"/>
          </a:p>
          <a:p>
            <a:pPr marR="28898" indent="28898">
              <a:defRPr sz="1200">
                <a:uFill>
                  <a:solidFill>
                    <a:srgbClr val="000000"/>
                  </a:solidFill>
                </a:uFill>
              </a:defRPr>
            </a:pPr>
            <a:r>
              <a:t>Il nous donc des stratégies alternatives.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marR="28898" indent="28898">
              <a:defRPr sz="1200">
                <a:uFill>
                  <a:solidFill>
                    <a:srgbClr val="000000"/>
                  </a:solidFill>
                </a:uFill>
              </a:defRPr>
            </a:pPr>
            <a:r>
              <a:t>Pour dépister les femmes éligibles pour pour un dépistage par frottis nos 10 pathologistes devraient se transformer en Stakhanov.</a:t>
            </a:r>
            <a:endParaRPr sz="1600"/>
          </a:p>
          <a:p>
            <a:pPr marR="28898" indent="28898">
              <a:defRPr sz="1200">
                <a:uFill>
                  <a:solidFill>
                    <a:srgbClr val="000000"/>
                  </a:solidFill>
                </a:uFill>
              </a:defRPr>
            </a:pPr>
            <a:r>
              <a:t>En lisant 1000 frottis par jour il n’y seraient pas arrivés. En en lisant 120 par jour ils n’aurait lu que 10% des prélèvements.</a:t>
            </a:r>
            <a:endParaRPr sz="1600"/>
          </a:p>
          <a:p>
            <a:pPr marR="28898" indent="28898">
              <a:defRPr sz="1200">
                <a:uFill>
                  <a:solidFill>
                    <a:srgbClr val="000000"/>
                  </a:solidFill>
                </a:uFill>
              </a:defRPr>
            </a:pPr>
            <a:r>
              <a:t>Le Sénégal ne serait pas en mesure de supporter la charge de fonctionnement des 7 laboratoires de cytopathologie.</a:t>
            </a:r>
            <a:endParaRPr sz="1600"/>
          </a:p>
          <a:p>
            <a:pPr marR="28898" indent="28898">
              <a:defRPr sz="1200">
                <a:uFill>
                  <a:solidFill>
                    <a:srgbClr val="000000"/>
                  </a:solidFill>
                </a:uFill>
              </a:defRPr>
            </a:pPr>
            <a:r>
              <a:t>En 1993, revenu de Paris, de ma formation en économie de la santé, j’avais voulu implanter un programme de dépistage des cancers du col dans la région de Dakar.</a:t>
            </a:r>
            <a:endParaRPr sz="1600"/>
          </a:p>
          <a:p>
            <a:pPr marR="28898" indent="28898">
              <a:defRPr sz="1200">
                <a:uFill>
                  <a:solidFill>
                    <a:srgbClr val="000000"/>
                  </a:solidFill>
                </a:uFill>
              </a:defRPr>
            </a:pPr>
            <a:endParaRPr sz="1600"/>
          </a:p>
          <a:p>
            <a:pPr marR="28898" indent="28898">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endParaRPr sz="1600"/>
          </a:p>
          <a:p>
            <a:pPr marR="28898" indent="28898">
              <a:defRPr sz="1200">
                <a:uFill>
                  <a:solidFill>
                    <a:srgbClr val="000000"/>
                  </a:solidFill>
                </a:uFill>
              </a:defRPr>
            </a:pPr>
            <a:r>
              <a:t>Il nous donc des stratégies alternatives.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marR="28898" indent="28898">
              <a:defRPr sz="1200">
                <a:uFill>
                  <a:solidFill>
                    <a:srgbClr val="000000"/>
                  </a:solidFill>
                </a:uFill>
              </a:defRPr>
            </a:pPr>
            <a:r>
              <a:t>Pour dépister les femmes éligibles pour pour un dépistage par frottis nos 10 pathologistes devraient se transformer en Stakhanov.</a:t>
            </a:r>
            <a:endParaRPr sz="1600"/>
          </a:p>
          <a:p>
            <a:pPr marR="28898" indent="28898">
              <a:defRPr sz="1200">
                <a:uFill>
                  <a:solidFill>
                    <a:srgbClr val="000000"/>
                  </a:solidFill>
                </a:uFill>
              </a:defRPr>
            </a:pPr>
            <a:r>
              <a:t>En lisant 1000 frottis par jour il n’y seraient pas arrivés. En en lisant 120 par jour ils n’aurait lu que 10% des prélèvements.</a:t>
            </a:r>
            <a:endParaRPr sz="1600"/>
          </a:p>
          <a:p>
            <a:pPr marR="28898" indent="28898">
              <a:defRPr sz="1200">
                <a:uFill>
                  <a:solidFill>
                    <a:srgbClr val="000000"/>
                  </a:solidFill>
                </a:uFill>
              </a:defRPr>
            </a:pPr>
            <a:r>
              <a:t>Le Sénégal ne serait pas en mesure de supporter la charge de fonctionnement des 7 laboratoires de cytopathologie.</a:t>
            </a:r>
            <a:endParaRPr sz="1600"/>
          </a:p>
          <a:p>
            <a:pPr marR="28898" indent="28898">
              <a:defRPr sz="1200">
                <a:uFill>
                  <a:solidFill>
                    <a:srgbClr val="000000"/>
                  </a:solidFill>
                </a:uFill>
              </a:defRPr>
            </a:pPr>
            <a:r>
              <a:t>En 1993, revenu de Paris, de ma formation en économie de la santé, j’avais voulu implanter un programme de dépistage des cancers du col dans la région de Dakar.</a:t>
            </a:r>
            <a:endParaRPr sz="1600"/>
          </a:p>
          <a:p>
            <a:pPr marR="28898" indent="28898">
              <a:defRPr sz="1200">
                <a:uFill>
                  <a:solidFill>
                    <a:srgbClr val="000000"/>
                  </a:solidFill>
                </a:uFill>
              </a:defRPr>
            </a:pPr>
            <a:endParaRPr sz="1600"/>
          </a:p>
          <a:p>
            <a:pPr marR="28898" indent="28898">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endParaRPr sz="1600"/>
          </a:p>
          <a:p>
            <a:pPr marR="28898" indent="28898">
              <a:defRPr sz="1200">
                <a:uFill>
                  <a:solidFill>
                    <a:srgbClr val="000000"/>
                  </a:solidFill>
                </a:uFill>
              </a:defRPr>
            </a:pPr>
            <a:r>
              <a:t>Il nous donc des stratégies alternatives.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pPr marR="28898" indent="28898">
              <a:defRPr sz="1200">
                <a:uFill>
                  <a:solidFill>
                    <a:srgbClr val="000000"/>
                  </a:solidFill>
                </a:uFill>
              </a:defRPr>
            </a:pPr>
            <a:r>
              <a:t>Pour dépister les femmes éligibles pour pour un dépistage par frottis nos 10 pathologistes devraient se transformer en Stakhanov.</a:t>
            </a:r>
            <a:endParaRPr sz="1600"/>
          </a:p>
          <a:p>
            <a:pPr marR="28898" indent="28898">
              <a:defRPr sz="1200">
                <a:uFill>
                  <a:solidFill>
                    <a:srgbClr val="000000"/>
                  </a:solidFill>
                </a:uFill>
              </a:defRPr>
            </a:pPr>
            <a:r>
              <a:t>En lisant 1000 frottis par jour il n’y seraient pas arrivés. En en lisant 120 par jour ils n’aurait lu que 10% des prélèvements.</a:t>
            </a:r>
            <a:endParaRPr sz="1600"/>
          </a:p>
          <a:p>
            <a:pPr marR="28898" indent="28898">
              <a:defRPr sz="1200">
                <a:uFill>
                  <a:solidFill>
                    <a:srgbClr val="000000"/>
                  </a:solidFill>
                </a:uFill>
              </a:defRPr>
            </a:pPr>
            <a:r>
              <a:t>Le Sénégal ne serait pas en mesure de supporter la charge de fonctionnement des 7 laboratoires de cytopathologie.</a:t>
            </a:r>
            <a:endParaRPr sz="1600"/>
          </a:p>
          <a:p>
            <a:pPr marR="28898" indent="28898">
              <a:defRPr sz="1200">
                <a:uFill>
                  <a:solidFill>
                    <a:srgbClr val="000000"/>
                  </a:solidFill>
                </a:uFill>
              </a:defRPr>
            </a:pPr>
            <a:r>
              <a:t>En 1993, revenu de Paris, de ma formation en économie de la santé, j’avais voulu implanter un programme de dépistage des cancers du col dans la région de Dakar.</a:t>
            </a:r>
            <a:endParaRPr sz="1600"/>
          </a:p>
          <a:p>
            <a:pPr marR="28898" indent="28898">
              <a:defRPr sz="1200">
                <a:uFill>
                  <a:solidFill>
                    <a:srgbClr val="000000"/>
                  </a:solidFill>
                </a:uFill>
              </a:defRPr>
            </a:pPr>
            <a:endParaRPr sz="1600"/>
          </a:p>
          <a:p>
            <a:pPr marR="28898" indent="28898">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endParaRPr sz="1600"/>
          </a:p>
          <a:p>
            <a:pPr marR="28898" indent="28898">
              <a:defRPr sz="1200">
                <a:uFill>
                  <a:solidFill>
                    <a:srgbClr val="000000"/>
                  </a:solidFill>
                </a:uFill>
              </a:defRPr>
            </a:pPr>
            <a:r>
              <a:t>Il nous donc des stratégies alternatives.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marR="28898" indent="28898">
              <a:defRPr sz="1200">
                <a:uFill>
                  <a:solidFill>
                    <a:srgbClr val="000000"/>
                  </a:solidFill>
                </a:uFill>
              </a:defRPr>
            </a:pPr>
            <a:r>
              <a:t>Pour dépister les femmes éligibles pour pour un dépistage par frottis nos 10 pathologistes devraient se transformer en Stakhanov.</a:t>
            </a:r>
            <a:endParaRPr sz="1600"/>
          </a:p>
          <a:p>
            <a:pPr marR="28898" indent="28898">
              <a:defRPr sz="1200">
                <a:uFill>
                  <a:solidFill>
                    <a:srgbClr val="000000"/>
                  </a:solidFill>
                </a:uFill>
              </a:defRPr>
            </a:pPr>
            <a:r>
              <a:t>En lisant 1000 frottis par jour il n’y seraient pas arrivés. En en lisant 120 par jour ils n’aurait lu que 10% des prélèvements.</a:t>
            </a:r>
            <a:endParaRPr sz="1600"/>
          </a:p>
          <a:p>
            <a:pPr marR="28898" indent="28898">
              <a:defRPr sz="1200">
                <a:uFill>
                  <a:solidFill>
                    <a:srgbClr val="000000"/>
                  </a:solidFill>
                </a:uFill>
              </a:defRPr>
            </a:pPr>
            <a:r>
              <a:t>Le Sénégal ne serait pas en mesure de supporter la charge de fonctionnement des 7 laboratoires de cytopathologie.</a:t>
            </a:r>
            <a:endParaRPr sz="1600"/>
          </a:p>
          <a:p>
            <a:pPr marR="28898" indent="28898">
              <a:defRPr sz="1200">
                <a:uFill>
                  <a:solidFill>
                    <a:srgbClr val="000000"/>
                  </a:solidFill>
                </a:uFill>
              </a:defRPr>
            </a:pPr>
            <a:r>
              <a:t>En 1993, revenu de Paris, de ma formation en économie de la santé, j’avais voulu implanter un programme de dépistage des cancers du col dans la région de Dakar.</a:t>
            </a:r>
            <a:endParaRPr sz="1600"/>
          </a:p>
          <a:p>
            <a:pPr marR="28898" indent="28898">
              <a:defRPr sz="1200">
                <a:uFill>
                  <a:solidFill>
                    <a:srgbClr val="000000"/>
                  </a:solidFill>
                </a:uFill>
              </a:defRPr>
            </a:pPr>
            <a:endParaRPr sz="1600"/>
          </a:p>
          <a:p>
            <a:pPr marR="28898" indent="28898">
              <a:defRPr sz="1200">
                <a:uFill>
                  <a:solidFill>
                    <a:srgbClr val="000000"/>
                  </a:solidFill>
                </a:uFill>
              </a:defRPr>
            </a:pPr>
            <a:r>
              <a:t>Très rapidement j’ai compris que le frottis n’était pas la solution; car mon projet, pour un taux de participation de 10% pour cette seule région de Dakar devait couter le prix de construction de 2 centres anticancéreux entièrement équipés.</a:t>
            </a:r>
            <a:endParaRPr sz="1600"/>
          </a:p>
          <a:p>
            <a:pPr marR="28898" indent="28898">
              <a:defRPr sz="1200">
                <a:uFill>
                  <a:solidFill>
                    <a:srgbClr val="000000"/>
                  </a:solidFill>
                </a:uFill>
              </a:defRPr>
            </a:pPr>
            <a:r>
              <a:t>Il nous donc des stratégies alternatives.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2387600" y="3606800"/>
            <a:ext cx="19621500" cy="3568700"/>
          </a:xfrm>
          <a:prstGeom prst="rect">
            <a:avLst/>
          </a:prstGeom>
        </p:spPr>
        <p:txBody>
          <a:bodyPr anchor="b"/>
          <a:lstStyle/>
          <a:p>
            <a:r>
              <a:t>Texte du titre</a:t>
            </a:r>
          </a:p>
        </p:txBody>
      </p:sp>
      <p:sp>
        <p:nvSpPr>
          <p:cNvPr id="12" name="Texte niveau 1…"/>
          <p:cNvSpPr txBox="1">
            <a:spLocks noGrp="1"/>
          </p:cNvSpPr>
          <p:nvPr>
            <p:ph type="body" sz="quarter" idx="1"/>
          </p:nvPr>
        </p:nvSpPr>
        <p:spPr>
          <a:xfrm>
            <a:off x="2387600" y="7327900"/>
            <a:ext cx="19621500" cy="20574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88" name="Image"/>
          <p:cNvSpPr>
            <a:spLocks noGrp="1"/>
          </p:cNvSpPr>
          <p:nvPr>
            <p:ph type="pic" sz="quarter" idx="21"/>
          </p:nvPr>
        </p:nvSpPr>
        <p:spPr>
          <a:xfrm>
            <a:off x="12598400" y="4318000"/>
            <a:ext cx="7721600" cy="7721600"/>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89" name="Texte du titre"/>
          <p:cNvSpPr txBox="1">
            <a:spLocks noGrp="1"/>
          </p:cNvSpPr>
          <p:nvPr>
            <p:ph type="title"/>
          </p:nvPr>
        </p:nvSpPr>
        <p:spPr>
          <a:prstGeom prst="rect">
            <a:avLst/>
          </a:prstGeom>
        </p:spPr>
        <p:txBody>
          <a:bodyPr/>
          <a:lstStyle/>
          <a:p>
            <a:r>
              <a:t>Texte du titre</a:t>
            </a:r>
          </a:p>
        </p:txBody>
      </p:sp>
      <p:sp>
        <p:nvSpPr>
          <p:cNvPr id="90" name="Texte niveau 1…"/>
          <p:cNvSpPr txBox="1">
            <a:spLocks noGrp="1"/>
          </p:cNvSpPr>
          <p:nvPr>
            <p:ph type="body" sz="half" idx="1"/>
          </p:nvPr>
        </p:nvSpPr>
        <p:spPr>
          <a:xfrm>
            <a:off x="2387600" y="4140200"/>
            <a:ext cx="9575800" cy="8077200"/>
          </a:xfrm>
          <a:prstGeom prst="rect">
            <a:avLst/>
          </a:prstGeom>
        </p:spPr>
        <p:txBody>
          <a:bodyPr/>
          <a:lstStyle>
            <a:lvl1pPr marL="863809" indent="-406609">
              <a:spcBef>
                <a:spcPts val="5100"/>
              </a:spcBef>
              <a:buFont typeface="Gill Sans"/>
              <a:buBlip>
                <a:blip r:embed="rId2"/>
              </a:buBlip>
              <a:defRPr sz="4400"/>
            </a:lvl1pPr>
            <a:lvl2pPr marL="1409909" indent="-406609">
              <a:spcBef>
                <a:spcPts val="5100"/>
              </a:spcBef>
              <a:buFont typeface="Gill Sans"/>
              <a:buBlip>
                <a:blip r:embed="rId2"/>
              </a:buBlip>
              <a:defRPr sz="4400"/>
            </a:lvl2pPr>
            <a:lvl3pPr marL="1943309" indent="-406609">
              <a:spcBef>
                <a:spcPts val="5100"/>
              </a:spcBef>
              <a:buFont typeface="Gill Sans"/>
              <a:buBlip>
                <a:blip r:embed="rId2"/>
              </a:buBlip>
              <a:defRPr sz="4400"/>
            </a:lvl3pPr>
            <a:lvl4pPr marL="2514809" indent="-406609">
              <a:spcBef>
                <a:spcPts val="5100"/>
              </a:spcBef>
              <a:buFont typeface="Gill Sans"/>
              <a:buBlip>
                <a:blip r:embed="rId2"/>
              </a:buBlip>
              <a:defRPr sz="4400"/>
            </a:lvl4pPr>
            <a:lvl5pPr marL="3099009" indent="-406609">
              <a:spcBef>
                <a:spcPts val="5100"/>
              </a:spcBef>
              <a:buFont typeface="Gill Sans"/>
              <a:buBlip>
                <a:blip r:embed="rId2"/>
              </a:buBlip>
              <a:defRPr sz="4400"/>
            </a:lvl5pPr>
          </a:lstStyle>
          <a:p>
            <a:r>
              <a:t>Texte niveau 1</a:t>
            </a:r>
          </a:p>
          <a:p>
            <a:pPr lvl="1"/>
            <a:r>
              <a:t>Texte niveau 2</a:t>
            </a:r>
          </a:p>
          <a:p>
            <a:pPr lvl="2"/>
            <a:r>
              <a:t>Texte niveau 3</a:t>
            </a:r>
          </a:p>
          <a:p>
            <a:pPr lvl="3"/>
            <a:r>
              <a:t>Texte niveau 4</a:t>
            </a:r>
          </a:p>
          <a:p>
            <a:pPr lvl="4"/>
            <a:r>
              <a:t>Texte niveau 5</a:t>
            </a:r>
          </a:p>
        </p:txBody>
      </p:sp>
      <p:sp>
        <p:nvSpPr>
          <p:cNvPr id="91" name="Numéro de diapositive"/>
          <p:cNvSpPr txBox="1">
            <a:spLocks noGrp="1"/>
          </p:cNvSpPr>
          <p:nvPr>
            <p:ph type="sldNum" sz="quarter" idx="2"/>
          </p:nvPr>
        </p:nvSpPr>
        <p:spPr>
          <a:xfrm>
            <a:off x="12103638" y="13085041"/>
            <a:ext cx="400914" cy="491260"/>
          </a:xfrm>
          <a:prstGeom prst="rect">
            <a:avLst/>
          </a:prstGeom>
        </p:spPr>
        <p:txBody>
          <a:bodyPr/>
          <a:lstStyle>
            <a:lvl1pPr algn="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98" name="Texte du titre"/>
          <p:cNvSpPr txBox="1">
            <a:spLocks noGrp="1"/>
          </p:cNvSpPr>
          <p:nvPr>
            <p:ph type="title"/>
          </p:nvPr>
        </p:nvSpPr>
        <p:spPr>
          <a:prstGeom prst="rect">
            <a:avLst/>
          </a:prstGeom>
        </p:spPr>
        <p:txBody>
          <a:bodyPr/>
          <a:lstStyle/>
          <a:p>
            <a:r>
              <a:t>Texte du titre</a:t>
            </a:r>
          </a:p>
        </p:txBody>
      </p:sp>
      <p:sp>
        <p:nvSpPr>
          <p:cNvPr id="99" name="Texte niveau 1…"/>
          <p:cNvSpPr txBox="1">
            <a:spLocks noGrp="1"/>
          </p:cNvSpPr>
          <p:nvPr>
            <p:ph type="body" sz="half" idx="1"/>
          </p:nvPr>
        </p:nvSpPr>
        <p:spPr>
          <a:xfrm>
            <a:off x="2387600" y="4140200"/>
            <a:ext cx="9575800" cy="8077200"/>
          </a:xfrm>
          <a:prstGeom prst="rect">
            <a:avLst/>
          </a:prstGeom>
        </p:spPr>
        <p:txBody>
          <a:bodyPr/>
          <a:lstStyle>
            <a:lvl1pPr marL="863809" indent="-406609">
              <a:spcBef>
                <a:spcPts val="5100"/>
              </a:spcBef>
              <a:buFont typeface="Gill Sans"/>
              <a:buBlip>
                <a:blip r:embed="rId2"/>
              </a:buBlip>
              <a:defRPr sz="4400"/>
            </a:lvl1pPr>
            <a:lvl2pPr marL="1409909" indent="-406609">
              <a:spcBef>
                <a:spcPts val="5100"/>
              </a:spcBef>
              <a:buFont typeface="Gill Sans"/>
              <a:buBlip>
                <a:blip r:embed="rId2"/>
              </a:buBlip>
              <a:defRPr sz="4400"/>
            </a:lvl2pPr>
            <a:lvl3pPr marL="1943309" indent="-406609">
              <a:spcBef>
                <a:spcPts val="5100"/>
              </a:spcBef>
              <a:buFont typeface="Gill Sans"/>
              <a:buBlip>
                <a:blip r:embed="rId2"/>
              </a:buBlip>
              <a:defRPr sz="4400"/>
            </a:lvl3pPr>
            <a:lvl4pPr marL="2514809" indent="-406609">
              <a:spcBef>
                <a:spcPts val="5100"/>
              </a:spcBef>
              <a:buFont typeface="Gill Sans"/>
              <a:buBlip>
                <a:blip r:embed="rId2"/>
              </a:buBlip>
              <a:defRPr sz="4400"/>
            </a:lvl4pPr>
            <a:lvl5pPr marL="3099009" indent="-406609">
              <a:spcBef>
                <a:spcPts val="5100"/>
              </a:spcBef>
              <a:buFont typeface="Gill Sans"/>
              <a:buBlip>
                <a:blip r:embed="rId2"/>
              </a:buBlip>
              <a:defRPr sz="4400"/>
            </a:lvl5pPr>
          </a:lstStyle>
          <a:p>
            <a:r>
              <a:t>Texte niveau 1</a:t>
            </a:r>
          </a:p>
          <a:p>
            <a:pPr lvl="1"/>
            <a:r>
              <a:t>Texte niveau 2</a:t>
            </a:r>
          </a:p>
          <a:p>
            <a:pPr lvl="2"/>
            <a:r>
              <a:t>Texte niveau 3</a:t>
            </a:r>
          </a:p>
          <a:p>
            <a:pPr lvl="3"/>
            <a:r>
              <a:t>Texte niveau 4</a:t>
            </a:r>
          </a:p>
          <a:p>
            <a:pPr lvl="4"/>
            <a:r>
              <a:t>Texte niveau 5</a:t>
            </a:r>
          </a:p>
        </p:txBody>
      </p:sp>
      <p:sp>
        <p:nvSpPr>
          <p:cNvPr id="10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07" name="Texte du titre"/>
          <p:cNvSpPr txBox="1">
            <a:spLocks noGrp="1"/>
          </p:cNvSpPr>
          <p:nvPr>
            <p:ph type="title"/>
          </p:nvPr>
        </p:nvSpPr>
        <p:spPr>
          <a:prstGeom prst="rect">
            <a:avLst/>
          </a:prstGeom>
        </p:spPr>
        <p:txBody>
          <a:bodyPr/>
          <a:lstStyle/>
          <a:p>
            <a:r>
              <a:t>Texte du titre</a:t>
            </a:r>
          </a:p>
        </p:txBody>
      </p:sp>
      <p:sp>
        <p:nvSpPr>
          <p:cNvPr id="108" name="Texte niveau 1…"/>
          <p:cNvSpPr txBox="1">
            <a:spLocks noGrp="1"/>
          </p:cNvSpPr>
          <p:nvPr>
            <p:ph type="body" sz="quarter" idx="1"/>
          </p:nvPr>
        </p:nvSpPr>
        <p:spPr>
          <a:xfrm>
            <a:off x="14262100" y="4140200"/>
            <a:ext cx="7734300" cy="8077200"/>
          </a:xfrm>
          <a:prstGeom prst="rect">
            <a:avLst/>
          </a:prstGeom>
        </p:spPr>
        <p:txBody>
          <a:bodyPr/>
          <a:lstStyle>
            <a:lvl1pPr marL="863809" indent="-406609">
              <a:spcBef>
                <a:spcPts val="5100"/>
              </a:spcBef>
              <a:buFont typeface="Gill Sans"/>
              <a:buBlip>
                <a:blip r:embed="rId2"/>
              </a:buBlip>
              <a:defRPr sz="4400"/>
            </a:lvl1pPr>
            <a:lvl2pPr marL="1409909" indent="-406609">
              <a:spcBef>
                <a:spcPts val="5100"/>
              </a:spcBef>
              <a:buFont typeface="Gill Sans"/>
              <a:buBlip>
                <a:blip r:embed="rId2"/>
              </a:buBlip>
              <a:defRPr sz="4400"/>
            </a:lvl2pPr>
            <a:lvl3pPr marL="1943309" indent="-406609">
              <a:spcBef>
                <a:spcPts val="5100"/>
              </a:spcBef>
              <a:buFont typeface="Gill Sans"/>
              <a:buBlip>
                <a:blip r:embed="rId2"/>
              </a:buBlip>
              <a:defRPr sz="4400"/>
            </a:lvl3pPr>
            <a:lvl4pPr marL="2514809" indent="-406609">
              <a:spcBef>
                <a:spcPts val="5100"/>
              </a:spcBef>
              <a:buFont typeface="Gill Sans"/>
              <a:buBlip>
                <a:blip r:embed="rId2"/>
              </a:buBlip>
              <a:defRPr sz="4400"/>
            </a:lvl4pPr>
            <a:lvl5pPr marL="3099009" indent="-406609">
              <a:spcBef>
                <a:spcPts val="5100"/>
              </a:spcBef>
              <a:buFont typeface="Gill Sans"/>
              <a:buBlip>
                <a:blip r:embed="rId2"/>
              </a:buBlip>
              <a:defRPr sz="4400"/>
            </a:lvl5pPr>
          </a:lstStyle>
          <a:p>
            <a:r>
              <a:t>Texte niveau 1</a:t>
            </a:r>
          </a:p>
          <a:p>
            <a:pPr lvl="1"/>
            <a:r>
              <a:t>Texte niveau 2</a:t>
            </a:r>
          </a:p>
          <a:p>
            <a:pPr lvl="2"/>
            <a:r>
              <a:t>Texte niveau 3</a:t>
            </a:r>
          </a:p>
          <a:p>
            <a:pPr lvl="3"/>
            <a:r>
              <a:t>Texte niveau 4</a:t>
            </a:r>
          </a:p>
          <a:p>
            <a:pPr lvl="4"/>
            <a:r>
              <a:t>Texte niveau 5</a:t>
            </a:r>
          </a:p>
        </p:txBody>
      </p:sp>
      <p:sp>
        <p:nvSpPr>
          <p:cNvPr id="10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6" name="Texte du titre"/>
          <p:cNvSpPr txBox="1">
            <a:spLocks noGrp="1"/>
          </p:cNvSpPr>
          <p:nvPr>
            <p:ph type="title"/>
          </p:nvPr>
        </p:nvSpPr>
        <p:spPr>
          <a:xfrm>
            <a:off x="2387600" y="246524"/>
            <a:ext cx="19621500" cy="3659852"/>
          </a:xfrm>
          <a:prstGeom prst="rect">
            <a:avLst/>
          </a:prstGeom>
        </p:spPr>
        <p:txBody>
          <a:bodyPr/>
          <a:lstStyle>
            <a:lvl1pPr defTabSz="914400">
              <a:defRPr sz="9800">
                <a:uFill>
                  <a:solidFill>
                    <a:srgbClr val="FFFFFF"/>
                  </a:solidFill>
                </a:uFill>
              </a:defRPr>
            </a:lvl1pPr>
          </a:lstStyle>
          <a:p>
            <a:r>
              <a:t>Texte du titre</a:t>
            </a:r>
          </a:p>
        </p:txBody>
      </p:sp>
      <p:sp>
        <p:nvSpPr>
          <p:cNvPr id="117" name="Texte niveau 1…"/>
          <p:cNvSpPr txBox="1">
            <a:spLocks noGrp="1"/>
          </p:cNvSpPr>
          <p:nvPr>
            <p:ph type="body" idx="1"/>
          </p:nvPr>
        </p:nvSpPr>
        <p:spPr>
          <a:xfrm>
            <a:off x="2387600" y="3113522"/>
            <a:ext cx="19621500" cy="10130557"/>
          </a:xfrm>
          <a:prstGeom prst="rect">
            <a:avLst/>
          </a:prstGeom>
        </p:spPr>
        <p:txBody>
          <a:bodyPr/>
          <a:lstStyle>
            <a:lvl1pPr marL="841375" indent="-434975" defTabSz="914400">
              <a:spcBef>
                <a:spcPts val="4200"/>
              </a:spcBef>
              <a:buSzPct val="66000"/>
              <a:buChar char="•"/>
              <a:defRPr sz="4600">
                <a:uFill>
                  <a:solidFill>
                    <a:srgbClr val="FFFFFF"/>
                  </a:solidFill>
                </a:uFill>
              </a:defRPr>
            </a:lvl1pPr>
            <a:lvl2pPr marL="1387475" indent="-434975" defTabSz="914400">
              <a:spcBef>
                <a:spcPts val="4200"/>
              </a:spcBef>
              <a:buSzPct val="66000"/>
              <a:buChar char="•"/>
              <a:defRPr sz="4600">
                <a:uFill>
                  <a:solidFill>
                    <a:srgbClr val="FFFFFF"/>
                  </a:solidFill>
                </a:uFill>
              </a:defRPr>
            </a:lvl2pPr>
            <a:lvl3pPr marL="1920875" indent="-434975" defTabSz="914400">
              <a:spcBef>
                <a:spcPts val="4200"/>
              </a:spcBef>
              <a:buSzPct val="66000"/>
              <a:buChar char="•"/>
              <a:defRPr sz="4600">
                <a:uFill>
                  <a:solidFill>
                    <a:srgbClr val="FFFFFF"/>
                  </a:solidFill>
                </a:uFill>
              </a:defRPr>
            </a:lvl3pPr>
            <a:lvl4pPr marL="2492375" indent="-434975" defTabSz="914400">
              <a:spcBef>
                <a:spcPts val="4200"/>
              </a:spcBef>
              <a:buSzPct val="66000"/>
              <a:buChar char="•"/>
              <a:defRPr sz="4600">
                <a:uFill>
                  <a:solidFill>
                    <a:srgbClr val="FFFFFF"/>
                  </a:solidFill>
                </a:uFill>
              </a:defRPr>
            </a:lvl4pPr>
            <a:lvl5pPr marL="3076575" indent="-434975" defTabSz="914400">
              <a:spcBef>
                <a:spcPts val="4200"/>
              </a:spcBef>
              <a:buSzPct val="66000"/>
              <a:buChar char="•"/>
              <a:defRPr sz="4600">
                <a:uFill>
                  <a:solidFill>
                    <a:srgbClr val="FFFFFF"/>
                  </a:solidFill>
                </a:uFill>
              </a:defRPr>
            </a:lvl5pPr>
          </a:lstStyle>
          <a:p>
            <a:r>
              <a:t>Texte niveau 1</a:t>
            </a:r>
          </a:p>
          <a:p>
            <a:pPr lvl="1"/>
            <a:r>
              <a:t>Texte niveau 2</a:t>
            </a:r>
          </a:p>
          <a:p>
            <a:pPr lvl="2"/>
            <a:r>
              <a:t>Texte niveau 3</a:t>
            </a:r>
          </a:p>
          <a:p>
            <a:pPr lvl="3"/>
            <a:r>
              <a:t>Texte niveau 4</a:t>
            </a:r>
          </a:p>
          <a:p>
            <a:pPr lvl="4"/>
            <a:r>
              <a:t>Texte niveau 5</a:t>
            </a:r>
          </a:p>
        </p:txBody>
      </p:sp>
      <p:sp>
        <p:nvSpPr>
          <p:cNvPr id="118" name="Numéro de diapositive"/>
          <p:cNvSpPr txBox="1">
            <a:spLocks noGrp="1"/>
          </p:cNvSpPr>
          <p:nvPr>
            <p:ph type="sldNum" sz="quarter" idx="2"/>
          </p:nvPr>
        </p:nvSpPr>
        <p:spPr>
          <a:xfrm>
            <a:off x="12069167" y="13246100"/>
            <a:ext cx="245666" cy="277548"/>
          </a:xfrm>
          <a:prstGeom prst="rect">
            <a:avLst/>
          </a:prstGeom>
        </p:spPr>
        <p:txBody>
          <a:bodyPr anchor="t"/>
          <a:lstStyle>
            <a:lvl1pPr defTabSz="584200">
              <a:defRPr sz="1100">
                <a:uFill>
                  <a:solidFill>
                    <a:srgbClr val="FFFFFF"/>
                  </a:solidFill>
                </a:u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p:bg>
      <p:bgPr>
        <a:solidFill>
          <a:srgbClr val="003462"/>
        </a:solidFill>
        <a:effectLst/>
      </p:bgPr>
    </p:bg>
    <p:spTree>
      <p:nvGrpSpPr>
        <p:cNvPr id="1" name=""/>
        <p:cNvGrpSpPr/>
        <p:nvPr/>
      </p:nvGrpSpPr>
      <p:grpSpPr>
        <a:xfrm>
          <a:off x="0" y="0"/>
          <a:ext cx="0" cy="0"/>
          <a:chOff x="0" y="0"/>
          <a:chExt cx="0" cy="0"/>
        </a:xfrm>
      </p:grpSpPr>
      <p:sp>
        <p:nvSpPr>
          <p:cNvPr id="125" name="Auteur et date"/>
          <p:cNvSpPr txBox="1">
            <a:spLocks noGrp="1"/>
          </p:cNvSpPr>
          <p:nvPr>
            <p:ph type="body" sz="quarter" idx="21" hasCustomPrompt="1"/>
          </p:nvPr>
        </p:nvSpPr>
        <p:spPr>
          <a:xfrm>
            <a:off x="3949005" y="10599872"/>
            <a:ext cx="16478253" cy="477735"/>
          </a:xfrm>
          <a:prstGeom prst="rect">
            <a:avLst/>
          </a:prstGeom>
        </p:spPr>
        <p:txBody>
          <a:bodyPr lIns="34290" tIns="34290" rIns="34290" bIns="34290" anchor="t">
            <a:normAutofit/>
          </a:bodyPr>
          <a:lstStyle>
            <a:lvl1pPr marL="0" indent="0" defTabSz="726440">
              <a:spcBef>
                <a:spcPts val="0"/>
              </a:spcBef>
              <a:buSzTx/>
              <a:buNone/>
              <a:defRPr sz="2816" b="1">
                <a:latin typeface="Helvetica Neue"/>
                <a:ea typeface="Helvetica Neue"/>
                <a:cs typeface="Helvetica Neue"/>
                <a:sym typeface="Helvetica Neue"/>
              </a:defRPr>
            </a:lvl1pPr>
          </a:lstStyle>
          <a:p>
            <a:r>
              <a:t>Auteur et date</a:t>
            </a:r>
          </a:p>
        </p:txBody>
      </p:sp>
      <p:sp>
        <p:nvSpPr>
          <p:cNvPr id="126" name="Titre de la présentation"/>
          <p:cNvSpPr txBox="1">
            <a:spLocks noGrp="1"/>
          </p:cNvSpPr>
          <p:nvPr>
            <p:ph type="title" hasCustomPrompt="1"/>
          </p:nvPr>
        </p:nvSpPr>
        <p:spPr>
          <a:xfrm>
            <a:off x="3952872" y="3645743"/>
            <a:ext cx="16478254" cy="3486151"/>
          </a:xfrm>
          <a:prstGeom prst="rect">
            <a:avLst/>
          </a:prstGeom>
        </p:spPr>
        <p:txBody>
          <a:bodyPr lIns="38100" tIns="38100" rIns="38100" bIns="38100" anchor="b">
            <a:normAutofit/>
          </a:bodyPr>
          <a:lstStyle>
            <a:lvl1pPr algn="l" defTabSz="2438339">
              <a:lnSpc>
                <a:spcPct val="80000"/>
              </a:lnSpc>
              <a:defRPr sz="11400" b="1" spc="-228">
                <a:latin typeface="Helvetica Neue"/>
                <a:ea typeface="Helvetica Neue"/>
                <a:cs typeface="Helvetica Neue"/>
                <a:sym typeface="Helvetica Neue"/>
              </a:defRPr>
            </a:lvl1pPr>
          </a:lstStyle>
          <a:p>
            <a:r>
              <a:t>Titre de la présentation</a:t>
            </a:r>
          </a:p>
        </p:txBody>
      </p:sp>
      <p:sp>
        <p:nvSpPr>
          <p:cNvPr id="127" name="Texte niveau 1…"/>
          <p:cNvSpPr txBox="1">
            <a:spLocks noGrp="1"/>
          </p:cNvSpPr>
          <p:nvPr>
            <p:ph type="body" sz="quarter" idx="1" hasCustomPrompt="1"/>
          </p:nvPr>
        </p:nvSpPr>
        <p:spPr>
          <a:xfrm>
            <a:off x="3949006" y="7122368"/>
            <a:ext cx="16478252" cy="1428751"/>
          </a:xfrm>
          <a:prstGeom prst="rect">
            <a:avLst/>
          </a:prstGeom>
        </p:spPr>
        <p:txBody>
          <a:bodyPr lIns="38100" tIns="38100" rIns="38100" bIns="38100" anchor="t">
            <a:normAutofit/>
          </a:bodyPr>
          <a:lstStyle>
            <a:lvl1pPr marL="0" indent="0" defTabSz="825500">
              <a:spcBef>
                <a:spcPts val="0"/>
              </a:spcBef>
              <a:buSzTx/>
              <a:buNone/>
              <a:defRPr sz="5200" b="1">
                <a:solidFill>
                  <a:srgbClr val="00A2FF"/>
                </a:solidFill>
                <a:latin typeface="Helvetica Neue"/>
                <a:ea typeface="Helvetica Neue"/>
                <a:cs typeface="Helvetica Neue"/>
                <a:sym typeface="Helvetica Neue"/>
              </a:defRPr>
            </a:lvl1pPr>
            <a:lvl2pPr marL="0" indent="457200" defTabSz="825500">
              <a:spcBef>
                <a:spcPts val="0"/>
              </a:spcBef>
              <a:buSzTx/>
              <a:buNone/>
              <a:defRPr sz="5200" b="1">
                <a:solidFill>
                  <a:srgbClr val="00A2FF"/>
                </a:solidFill>
                <a:latin typeface="Helvetica Neue"/>
                <a:ea typeface="Helvetica Neue"/>
                <a:cs typeface="Helvetica Neue"/>
                <a:sym typeface="Helvetica Neue"/>
              </a:defRPr>
            </a:lvl2pPr>
            <a:lvl3pPr marL="0" indent="914400" defTabSz="825500">
              <a:spcBef>
                <a:spcPts val="0"/>
              </a:spcBef>
              <a:buSzTx/>
              <a:buNone/>
              <a:defRPr sz="5200" b="1">
                <a:solidFill>
                  <a:srgbClr val="00A2FF"/>
                </a:solidFill>
                <a:latin typeface="Helvetica Neue"/>
                <a:ea typeface="Helvetica Neue"/>
                <a:cs typeface="Helvetica Neue"/>
                <a:sym typeface="Helvetica Neue"/>
              </a:defRPr>
            </a:lvl3pPr>
            <a:lvl4pPr marL="0" indent="1371600" defTabSz="825500">
              <a:spcBef>
                <a:spcPts val="0"/>
              </a:spcBef>
              <a:buSzTx/>
              <a:buNone/>
              <a:defRPr sz="5200" b="1">
                <a:solidFill>
                  <a:srgbClr val="00A2FF"/>
                </a:solidFill>
                <a:latin typeface="Helvetica Neue"/>
                <a:ea typeface="Helvetica Neue"/>
                <a:cs typeface="Helvetica Neue"/>
                <a:sym typeface="Helvetica Neue"/>
              </a:defRPr>
            </a:lvl4pPr>
            <a:lvl5pPr marL="0" indent="1828800" defTabSz="825500">
              <a:spcBef>
                <a:spcPts val="0"/>
              </a:spcBef>
              <a:buSzTx/>
              <a:buNone/>
              <a:defRPr sz="5200" b="1">
                <a:solidFill>
                  <a:srgbClr val="00A2FF"/>
                </a:solidFill>
                <a:latin typeface="Helvetica Neue"/>
                <a:ea typeface="Helvetica Neue"/>
                <a:cs typeface="Helvetica Neue"/>
                <a:sym typeface="Helvetica Neue"/>
              </a:defRPr>
            </a:lvl5pPr>
          </a:lstStyle>
          <a:p>
            <a:r>
              <a:t>Sous-titre de la présentation</a:t>
            </a:r>
          </a:p>
          <a:p>
            <a:pPr lvl="1"/>
            <a:endParaRPr/>
          </a:p>
          <a:p>
            <a:pPr lvl="2"/>
            <a:endParaRPr/>
          </a:p>
          <a:p>
            <a:pPr lvl="3"/>
            <a:endParaRPr/>
          </a:p>
          <a:p>
            <a:pPr lvl="4"/>
            <a:endParaRPr/>
          </a:p>
        </p:txBody>
      </p:sp>
      <p:sp>
        <p:nvSpPr>
          <p:cNvPr id="128" name="Numéro de diapositive"/>
          <p:cNvSpPr txBox="1">
            <a:spLocks noGrp="1"/>
          </p:cNvSpPr>
          <p:nvPr>
            <p:ph type="sldNum" sz="quarter" idx="2"/>
          </p:nvPr>
        </p:nvSpPr>
        <p:spPr>
          <a:xfrm>
            <a:off x="12029884" y="11507088"/>
            <a:ext cx="314860" cy="299112"/>
          </a:xfrm>
          <a:prstGeom prst="rect">
            <a:avLst/>
          </a:prstGeom>
        </p:spPr>
        <p:txBody>
          <a:bodyPr lIns="38100" tIns="38100" rIns="38100" bIns="38100"/>
          <a:lstStyle>
            <a:lvl1pPr defTabSz="584200">
              <a:defRPr sz="1600">
                <a:latin typeface="Helvetica Neue"/>
                <a:ea typeface="Helvetica Neue"/>
                <a:cs typeface="Helvetica Neue"/>
                <a:sym typeface="Helvetica Neue"/>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exte du titre"/>
          <p:cNvSpPr txBox="1">
            <a:spLocks noGrp="1"/>
          </p:cNvSpPr>
          <p:nvPr>
            <p:ph type="title"/>
          </p:nvPr>
        </p:nvSpPr>
        <p:spPr>
          <a:xfrm>
            <a:off x="4833937" y="285750"/>
            <a:ext cx="14716126" cy="3571875"/>
          </a:xfrm>
          <a:prstGeom prst="rect">
            <a:avLst/>
          </a:prstGeom>
        </p:spPr>
        <p:txBody>
          <a:bodyPr lIns="71437" tIns="71437" rIns="71437" bIns="71437">
            <a:normAutofit/>
          </a:bodyPr>
          <a:lstStyle>
            <a:lvl1pPr defTabSz="642937"/>
          </a:lstStyle>
          <a:p>
            <a:r>
              <a:t>Texte du titre</a:t>
            </a:r>
          </a:p>
        </p:txBody>
      </p:sp>
      <p:sp>
        <p:nvSpPr>
          <p:cNvPr id="136" name="Texte niveau 1…"/>
          <p:cNvSpPr txBox="1">
            <a:spLocks noGrp="1"/>
          </p:cNvSpPr>
          <p:nvPr>
            <p:ph type="body" sz="half" idx="1"/>
          </p:nvPr>
        </p:nvSpPr>
        <p:spPr>
          <a:xfrm>
            <a:off x="4833937" y="4143375"/>
            <a:ext cx="14716126" cy="8072438"/>
          </a:xfrm>
          <a:prstGeom prst="rect">
            <a:avLst/>
          </a:prstGeom>
        </p:spPr>
        <p:txBody>
          <a:bodyPr lIns="71437" tIns="71437" rIns="71437" bIns="71437">
            <a:normAutofit/>
          </a:bodyPr>
          <a:lstStyle>
            <a:lvl1pPr marL="1063445" indent="-606245" defTabSz="642937">
              <a:spcBef>
                <a:spcPts val="4200"/>
              </a:spcBef>
              <a:buBlip>
                <a:blip r:embed="rId3"/>
              </a:buBlip>
            </a:lvl1pPr>
            <a:lvl2pPr marL="1609545" indent="-606245" defTabSz="642937">
              <a:spcBef>
                <a:spcPts val="4200"/>
              </a:spcBef>
              <a:buBlip>
                <a:blip r:embed="rId3"/>
              </a:buBlip>
            </a:lvl2pPr>
            <a:lvl3pPr marL="2142945" indent="-606245" defTabSz="642937">
              <a:spcBef>
                <a:spcPts val="4200"/>
              </a:spcBef>
              <a:buBlip>
                <a:blip r:embed="rId3"/>
              </a:buBlip>
            </a:lvl3pPr>
            <a:lvl4pPr marL="2714445" indent="-606245" defTabSz="642937">
              <a:spcBef>
                <a:spcPts val="4200"/>
              </a:spcBef>
              <a:buBlip>
                <a:blip r:embed="rId3"/>
              </a:buBlip>
            </a:lvl4pPr>
            <a:lvl5pPr marL="3298645" indent="-606245" defTabSz="642937">
              <a:spcBef>
                <a:spcPts val="4200"/>
              </a:spcBef>
              <a:buBlip>
                <a:blip r:embed="rId3"/>
              </a:buBlip>
            </a:lvl5pPr>
          </a:lstStyle>
          <a:p>
            <a:r>
              <a:t>Texte niveau 1</a:t>
            </a:r>
          </a:p>
          <a:p>
            <a:pPr lvl="1"/>
            <a:r>
              <a:t>Texte niveau 2</a:t>
            </a:r>
          </a:p>
          <a:p>
            <a:pPr lvl="2"/>
            <a:r>
              <a:t>Texte niveau 3</a:t>
            </a:r>
          </a:p>
          <a:p>
            <a:pPr lvl="3"/>
            <a:r>
              <a:t>Texte niveau 4</a:t>
            </a:r>
          </a:p>
          <a:p>
            <a:pPr lvl="4"/>
            <a:r>
              <a:t>Texte niveau 5</a:t>
            </a:r>
          </a:p>
        </p:txBody>
      </p:sp>
      <p:sp>
        <p:nvSpPr>
          <p:cNvPr id="137" name="Numéro de diapositive"/>
          <p:cNvSpPr txBox="1">
            <a:spLocks noGrp="1"/>
          </p:cNvSpPr>
          <p:nvPr>
            <p:ph type="sldNum" sz="quarter" idx="2"/>
          </p:nvPr>
        </p:nvSpPr>
        <p:spPr>
          <a:xfrm>
            <a:off x="11970245" y="13040592"/>
            <a:ext cx="442189" cy="532535"/>
          </a:xfrm>
          <a:prstGeom prst="rect">
            <a:avLst/>
          </a:prstGeom>
        </p:spPr>
        <p:txBody>
          <a:bodyPr lIns="71437" tIns="71437" rIns="71437" bIns="71437"/>
          <a:lstStyle>
            <a:lvl1pPr defTabSz="642937"/>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Texte du titre"/>
          <p:cNvSpPr txBox="1">
            <a:spLocks noGrp="1"/>
          </p:cNvSpPr>
          <p:nvPr>
            <p:ph type="title"/>
          </p:nvPr>
        </p:nvSpPr>
        <p:spPr>
          <a:xfrm>
            <a:off x="4838699" y="1933574"/>
            <a:ext cx="14716128" cy="2676526"/>
          </a:xfrm>
          <a:prstGeom prst="rect">
            <a:avLst/>
          </a:prstGeom>
        </p:spPr>
        <p:txBody>
          <a:bodyPr lIns="38100" tIns="38100" rIns="38100" bIns="38100">
            <a:normAutofit/>
          </a:bodyPr>
          <a:lstStyle>
            <a:lvl1pPr>
              <a:defRPr sz="9800"/>
            </a:lvl1pPr>
          </a:lstStyle>
          <a:p>
            <a:r>
              <a:t>Texte du titre</a:t>
            </a:r>
          </a:p>
        </p:txBody>
      </p:sp>
      <p:sp>
        <p:nvSpPr>
          <p:cNvPr id="145" name="Texte niveau 1…"/>
          <p:cNvSpPr txBox="1">
            <a:spLocks noGrp="1"/>
          </p:cNvSpPr>
          <p:nvPr>
            <p:ph type="body" sz="half" idx="1"/>
          </p:nvPr>
        </p:nvSpPr>
        <p:spPr>
          <a:xfrm>
            <a:off x="4838699" y="4819650"/>
            <a:ext cx="14716128" cy="6057901"/>
          </a:xfrm>
          <a:prstGeom prst="rect">
            <a:avLst/>
          </a:prstGeom>
        </p:spPr>
        <p:txBody>
          <a:bodyPr lIns="38100" tIns="38100" rIns="38100" bIns="38100">
            <a:normAutofit/>
          </a:bodyPr>
          <a:lstStyle>
            <a:lvl1pPr marL="858777" indent="-401577">
              <a:spcBef>
                <a:spcPts val="4200"/>
              </a:spcBef>
              <a:buBlip>
                <a:blip r:embed="rId3"/>
              </a:buBlip>
              <a:defRPr sz="4600"/>
            </a:lvl1pPr>
            <a:lvl2pPr marL="1404877" indent="-401577">
              <a:spcBef>
                <a:spcPts val="4200"/>
              </a:spcBef>
              <a:buBlip>
                <a:blip r:embed="rId3"/>
              </a:buBlip>
              <a:defRPr sz="4600"/>
            </a:lvl2pPr>
            <a:lvl3pPr marL="1938277" indent="-401577">
              <a:spcBef>
                <a:spcPts val="4200"/>
              </a:spcBef>
              <a:buBlip>
                <a:blip r:embed="rId3"/>
              </a:buBlip>
              <a:defRPr sz="4600"/>
            </a:lvl3pPr>
            <a:lvl4pPr marL="2509777" indent="-401577">
              <a:spcBef>
                <a:spcPts val="4200"/>
              </a:spcBef>
              <a:buBlip>
                <a:blip r:embed="rId3"/>
              </a:buBlip>
              <a:defRPr sz="4600"/>
            </a:lvl4pPr>
            <a:lvl5pPr marL="3093977" indent="-401577">
              <a:spcBef>
                <a:spcPts val="4200"/>
              </a:spcBef>
              <a:buBlip>
                <a:blip r:embed="rId3"/>
              </a:buBlip>
              <a:defRPr sz="4600"/>
            </a:lvl5pPr>
          </a:lstStyle>
          <a:p>
            <a:r>
              <a:t>Texte niveau 1</a:t>
            </a:r>
          </a:p>
          <a:p>
            <a:pPr lvl="1"/>
            <a:r>
              <a:t>Texte niveau 2</a:t>
            </a:r>
          </a:p>
          <a:p>
            <a:pPr lvl="2"/>
            <a:r>
              <a:t>Texte niveau 3</a:t>
            </a:r>
          </a:p>
          <a:p>
            <a:pPr lvl="3"/>
            <a:r>
              <a:t>Texte niveau 4</a:t>
            </a:r>
          </a:p>
          <a:p>
            <a:pPr lvl="4"/>
            <a:r>
              <a:t>Texte niveau 5</a:t>
            </a:r>
          </a:p>
        </p:txBody>
      </p:sp>
      <p:sp>
        <p:nvSpPr>
          <p:cNvPr id="146" name="Numéro de diapositive"/>
          <p:cNvSpPr txBox="1">
            <a:spLocks noGrp="1"/>
          </p:cNvSpPr>
          <p:nvPr>
            <p:ph type="sldNum" sz="quarter" idx="2"/>
          </p:nvPr>
        </p:nvSpPr>
        <p:spPr>
          <a:xfrm>
            <a:off x="11887199" y="10975182"/>
            <a:ext cx="4267202" cy="547688"/>
          </a:xfrm>
          <a:prstGeom prst="rect">
            <a:avLst/>
          </a:prstGeom>
        </p:spPr>
        <p:txBody>
          <a:bodyPr lIns="34290" tIns="34290" rIns="34290" bIns="34290" anchor="ctr"/>
          <a:lstStyle>
            <a:lvl1pPr algn="r" defTabSz="457200">
              <a:defRPr sz="1100">
                <a:solidFill>
                  <a:srgbClr val="000000"/>
                </a:solidFill>
                <a:latin typeface="Helvetica"/>
                <a:ea typeface="Helvetica"/>
                <a:cs typeface="Helvetica"/>
                <a:sym typeface="Helvetica"/>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ier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Numéro de diapositive"/>
          <p:cNvSpPr txBox="1">
            <a:spLocks noGrp="1"/>
          </p:cNvSpPr>
          <p:nvPr>
            <p:ph type="sldNum" sz="quarter" idx="2"/>
          </p:nvPr>
        </p:nvSpPr>
        <p:spPr>
          <a:xfrm>
            <a:off x="11916526" y="12964391"/>
            <a:ext cx="549627" cy="608734"/>
          </a:xfrm>
          <a:prstGeom prst="rect">
            <a:avLst/>
          </a:prstGeom>
        </p:spPr>
        <p:txBody>
          <a:bodyPr lIns="71437" tIns="71437" rIns="71437" bIns="71437"/>
          <a:lstStyle>
            <a:lvl1pPr defTabSz="642937">
              <a:defRPr>
                <a:latin typeface="Chalkduster"/>
                <a:ea typeface="Chalkduster"/>
                <a:cs typeface="Chalkduster"/>
                <a:sym typeface="Chalkduster"/>
              </a:defRPr>
            </a:lvl1p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Texte du titre"/>
          <p:cNvSpPr txBox="1">
            <a:spLocks noGrp="1"/>
          </p:cNvSpPr>
          <p:nvPr>
            <p:ph type="title"/>
          </p:nvPr>
        </p:nvSpPr>
        <p:spPr>
          <a:xfrm>
            <a:off x="4833937" y="285750"/>
            <a:ext cx="14716126" cy="3571875"/>
          </a:xfrm>
          <a:prstGeom prst="rect">
            <a:avLst/>
          </a:prstGeom>
        </p:spPr>
        <p:txBody>
          <a:bodyPr lIns="71437" tIns="71437" rIns="71437" bIns="71437"/>
          <a:lstStyle>
            <a:lvl1pPr defTabSz="642937"/>
          </a:lstStyle>
          <a:p>
            <a:r>
              <a:t>Texte du titre</a:t>
            </a:r>
          </a:p>
        </p:txBody>
      </p:sp>
      <p:sp>
        <p:nvSpPr>
          <p:cNvPr id="161" name="Texte niveau 1…"/>
          <p:cNvSpPr txBox="1">
            <a:spLocks noGrp="1"/>
          </p:cNvSpPr>
          <p:nvPr>
            <p:ph type="body" sz="half" idx="1"/>
          </p:nvPr>
        </p:nvSpPr>
        <p:spPr>
          <a:xfrm>
            <a:off x="4833937" y="4143375"/>
            <a:ext cx="14716126" cy="8072438"/>
          </a:xfrm>
          <a:prstGeom prst="rect">
            <a:avLst/>
          </a:prstGeom>
        </p:spPr>
        <p:txBody>
          <a:bodyPr lIns="71437" tIns="71437" rIns="71437" bIns="71437"/>
          <a:lstStyle>
            <a:lvl1pPr marL="1063446" indent="-606246" defTabSz="642937">
              <a:spcBef>
                <a:spcPts val="4200"/>
              </a:spcBef>
              <a:buBlip>
                <a:blip r:embed="rId3"/>
              </a:buBlip>
            </a:lvl1pPr>
            <a:lvl2pPr marL="1609546" indent="-606246" defTabSz="642937">
              <a:spcBef>
                <a:spcPts val="4200"/>
              </a:spcBef>
              <a:buBlip>
                <a:blip r:embed="rId3"/>
              </a:buBlip>
            </a:lvl2pPr>
            <a:lvl3pPr marL="2142946" indent="-606246" defTabSz="642937">
              <a:spcBef>
                <a:spcPts val="4200"/>
              </a:spcBef>
              <a:buBlip>
                <a:blip r:embed="rId3"/>
              </a:buBlip>
            </a:lvl3pPr>
            <a:lvl4pPr marL="2714446" indent="-606246" defTabSz="642937">
              <a:spcBef>
                <a:spcPts val="4200"/>
              </a:spcBef>
              <a:buBlip>
                <a:blip r:embed="rId3"/>
              </a:buBlip>
            </a:lvl4pPr>
            <a:lvl5pPr marL="3298645" indent="-606245" defTabSz="642937">
              <a:spcBef>
                <a:spcPts val="4200"/>
              </a:spcBef>
              <a:buBlip>
                <a:blip r:embed="rId3"/>
              </a:buBlip>
            </a:lvl5pPr>
          </a:lstStyle>
          <a:p>
            <a:r>
              <a:t>Texte niveau 1</a:t>
            </a:r>
          </a:p>
          <a:p>
            <a:pPr lvl="1"/>
            <a:r>
              <a:t>Texte niveau 2</a:t>
            </a:r>
          </a:p>
          <a:p>
            <a:pPr lvl="2"/>
            <a:r>
              <a:t>Texte niveau 3</a:t>
            </a:r>
          </a:p>
          <a:p>
            <a:pPr lvl="3"/>
            <a:r>
              <a:t>Texte niveau 4</a:t>
            </a:r>
          </a:p>
          <a:p>
            <a:pPr lvl="4"/>
            <a:r>
              <a:t>Texte niveau 5</a:t>
            </a:r>
          </a:p>
        </p:txBody>
      </p:sp>
      <p:sp>
        <p:nvSpPr>
          <p:cNvPr id="162" name="Numéro de diapositive"/>
          <p:cNvSpPr txBox="1">
            <a:spLocks noGrp="1"/>
          </p:cNvSpPr>
          <p:nvPr>
            <p:ph type="sldNum" sz="quarter" idx="2"/>
          </p:nvPr>
        </p:nvSpPr>
        <p:spPr>
          <a:xfrm>
            <a:off x="11970246" y="13019484"/>
            <a:ext cx="442189" cy="532534"/>
          </a:xfrm>
          <a:prstGeom prst="rect">
            <a:avLst/>
          </a:prstGeom>
        </p:spPr>
        <p:txBody>
          <a:bodyPr lIns="71437" tIns="71437" rIns="71437" bIns="71437" anchor="t"/>
          <a:lstStyle>
            <a:lvl1pPr defTabSz="642937"/>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169" name="Texte du titre"/>
          <p:cNvSpPr txBox="1">
            <a:spLocks noGrp="1"/>
          </p:cNvSpPr>
          <p:nvPr>
            <p:ph type="title"/>
          </p:nvPr>
        </p:nvSpPr>
        <p:spPr>
          <a:xfrm>
            <a:off x="4838699" y="1933574"/>
            <a:ext cx="14716128" cy="2676526"/>
          </a:xfrm>
          <a:prstGeom prst="rect">
            <a:avLst/>
          </a:prstGeom>
        </p:spPr>
        <p:txBody>
          <a:bodyPr lIns="38100" tIns="38100" rIns="38100" bIns="38100"/>
          <a:lstStyle>
            <a:lvl1pPr>
              <a:defRPr sz="9800"/>
            </a:lvl1pPr>
          </a:lstStyle>
          <a:p>
            <a:r>
              <a:t>Texte du titre</a:t>
            </a:r>
          </a:p>
        </p:txBody>
      </p:sp>
      <p:sp>
        <p:nvSpPr>
          <p:cNvPr id="170" name="Texte niveau 1…"/>
          <p:cNvSpPr txBox="1">
            <a:spLocks noGrp="1"/>
          </p:cNvSpPr>
          <p:nvPr>
            <p:ph type="body" sz="half" idx="1"/>
          </p:nvPr>
        </p:nvSpPr>
        <p:spPr>
          <a:xfrm>
            <a:off x="4838699" y="4819650"/>
            <a:ext cx="14716128" cy="6057901"/>
          </a:xfrm>
          <a:prstGeom prst="rect">
            <a:avLst/>
          </a:prstGeom>
        </p:spPr>
        <p:txBody>
          <a:bodyPr lIns="38100" tIns="38100" rIns="38100" bIns="38100"/>
          <a:lstStyle>
            <a:lvl1pPr marL="858777" indent="-401577">
              <a:spcBef>
                <a:spcPts val="4200"/>
              </a:spcBef>
              <a:buBlip>
                <a:blip r:embed="rId2"/>
              </a:buBlip>
              <a:defRPr sz="4600"/>
            </a:lvl1pPr>
            <a:lvl2pPr marL="1404877" indent="-401577">
              <a:spcBef>
                <a:spcPts val="4200"/>
              </a:spcBef>
              <a:buBlip>
                <a:blip r:embed="rId2"/>
              </a:buBlip>
              <a:defRPr sz="4600"/>
            </a:lvl2pPr>
            <a:lvl3pPr marL="1938277" indent="-401577">
              <a:spcBef>
                <a:spcPts val="4200"/>
              </a:spcBef>
              <a:buBlip>
                <a:blip r:embed="rId2"/>
              </a:buBlip>
              <a:defRPr sz="4600"/>
            </a:lvl3pPr>
            <a:lvl4pPr marL="2509777" indent="-401577">
              <a:spcBef>
                <a:spcPts val="4200"/>
              </a:spcBef>
              <a:buBlip>
                <a:blip r:embed="rId2"/>
              </a:buBlip>
              <a:defRPr sz="4600"/>
            </a:lvl4pPr>
            <a:lvl5pPr marL="3093977" indent="-401577">
              <a:spcBef>
                <a:spcPts val="4200"/>
              </a:spcBef>
              <a:buBlip>
                <a:blip r:embed="rId2"/>
              </a:buBlip>
              <a:defRPr sz="4600"/>
            </a:lvl5pPr>
          </a:lstStyle>
          <a:p>
            <a:r>
              <a:t>Texte niveau 1</a:t>
            </a:r>
          </a:p>
          <a:p>
            <a:pPr lvl="1"/>
            <a:r>
              <a:t>Texte niveau 2</a:t>
            </a:r>
          </a:p>
          <a:p>
            <a:pPr lvl="2"/>
            <a:r>
              <a:t>Texte niveau 3</a:t>
            </a:r>
          </a:p>
          <a:p>
            <a:pPr lvl="3"/>
            <a:r>
              <a:t>Texte niveau 4</a:t>
            </a:r>
          </a:p>
          <a:p>
            <a:pPr lvl="4"/>
            <a:r>
              <a:t>Texte niveau 5</a:t>
            </a:r>
          </a:p>
        </p:txBody>
      </p:sp>
      <p:sp>
        <p:nvSpPr>
          <p:cNvPr id="171" name="Numéro de diapositive"/>
          <p:cNvSpPr txBox="1">
            <a:spLocks noGrp="1"/>
          </p:cNvSpPr>
          <p:nvPr>
            <p:ph type="sldNum" sz="quarter" idx="2"/>
          </p:nvPr>
        </p:nvSpPr>
        <p:spPr>
          <a:xfrm>
            <a:off x="12019092" y="11525250"/>
            <a:ext cx="351630" cy="428096"/>
          </a:xfrm>
          <a:prstGeom prst="rect">
            <a:avLst/>
          </a:prstGeom>
        </p:spPr>
        <p:txBody>
          <a:bodyPr lIns="38100" tIns="38100" rIns="38100" bIns="38100" anchor="t"/>
          <a:lstStyle>
            <a:lvl1pPr>
              <a:defRPr sz="2200"/>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xfrm>
            <a:off x="2387600" y="4140200"/>
            <a:ext cx="19621500" cy="8077200"/>
          </a:xfrm>
          <a:prstGeom prst="rect">
            <a:avLst/>
          </a:prstGeom>
        </p:spPr>
        <p:txBody>
          <a:bodyPr/>
          <a:lstStyle>
            <a:lvl1pPr>
              <a:spcBef>
                <a:spcPts val="4200"/>
              </a:spcBef>
              <a:buBlip>
                <a:blip r:embed="rId2"/>
              </a:buBlip>
            </a:lvl1pPr>
            <a:lvl2pPr>
              <a:spcBef>
                <a:spcPts val="4200"/>
              </a:spcBef>
              <a:buBlip>
                <a:blip r:embed="rId2"/>
              </a:buBlip>
            </a:lvl2pPr>
            <a:lvl3pPr>
              <a:spcBef>
                <a:spcPts val="4200"/>
              </a:spcBef>
              <a:buBlip>
                <a:blip r:embed="rId2"/>
              </a:buBlip>
            </a:lvl3pPr>
            <a:lvl4pPr>
              <a:spcBef>
                <a:spcPts val="4200"/>
              </a:spcBef>
              <a:buBlip>
                <a:blip r:embed="rId2"/>
              </a:buBlip>
            </a:lvl4pPr>
            <a:lvl5pPr>
              <a:spcBef>
                <a:spcPts val="4200"/>
              </a:spcBef>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Texte du titre"/>
          <p:cNvSpPr txBox="1">
            <a:spLocks noGrp="1"/>
          </p:cNvSpPr>
          <p:nvPr>
            <p:ph type="title"/>
          </p:nvPr>
        </p:nvSpPr>
        <p:spPr>
          <a:xfrm>
            <a:off x="4838699" y="1899392"/>
            <a:ext cx="14716129" cy="2744891"/>
          </a:xfrm>
          <a:prstGeom prst="rect">
            <a:avLst/>
          </a:prstGeom>
        </p:spPr>
        <p:txBody>
          <a:bodyPr lIns="38099" tIns="38099" rIns="38099" bIns="38099">
            <a:normAutofit/>
          </a:bodyPr>
          <a:lstStyle>
            <a:lvl1pPr defTabSz="914400">
              <a:defRPr sz="9400">
                <a:uFill>
                  <a:solidFill>
                    <a:srgbClr val="FFFFFF"/>
                  </a:solidFill>
                </a:uFill>
              </a:defRPr>
            </a:lvl1pPr>
          </a:lstStyle>
          <a:p>
            <a:r>
              <a:t>Texte du titre</a:t>
            </a:r>
          </a:p>
        </p:txBody>
      </p:sp>
      <p:sp>
        <p:nvSpPr>
          <p:cNvPr id="179" name="Texte niveau 1…"/>
          <p:cNvSpPr txBox="1">
            <a:spLocks noGrp="1"/>
          </p:cNvSpPr>
          <p:nvPr>
            <p:ph type="body" sz="half" idx="1"/>
          </p:nvPr>
        </p:nvSpPr>
        <p:spPr>
          <a:xfrm>
            <a:off x="4838699" y="4049641"/>
            <a:ext cx="14716129" cy="7597919"/>
          </a:xfrm>
          <a:prstGeom prst="rect">
            <a:avLst/>
          </a:prstGeom>
        </p:spPr>
        <p:txBody>
          <a:bodyPr lIns="38099" tIns="38099" rIns="38099" bIns="38099">
            <a:normAutofit/>
          </a:bodyPr>
          <a:lstStyle>
            <a:lvl1pPr marL="822462" indent="-416062" defTabSz="914400">
              <a:spcBef>
                <a:spcPts val="4000"/>
              </a:spcBef>
              <a:buSzPct val="66000"/>
              <a:buChar char="•"/>
              <a:defRPr sz="4400">
                <a:uFill>
                  <a:solidFill>
                    <a:srgbClr val="FFFFFF"/>
                  </a:solidFill>
                </a:uFill>
              </a:defRPr>
            </a:lvl1pPr>
            <a:lvl2pPr marL="1368562" indent="-416062" defTabSz="914400">
              <a:spcBef>
                <a:spcPts val="4000"/>
              </a:spcBef>
              <a:buSzPct val="66000"/>
              <a:buChar char="•"/>
              <a:defRPr sz="4400">
                <a:uFill>
                  <a:solidFill>
                    <a:srgbClr val="FFFFFF"/>
                  </a:solidFill>
                </a:uFill>
              </a:defRPr>
            </a:lvl2pPr>
            <a:lvl3pPr marL="1901962" indent="-416062" defTabSz="914400">
              <a:spcBef>
                <a:spcPts val="4000"/>
              </a:spcBef>
              <a:buSzPct val="66000"/>
              <a:buChar char="•"/>
              <a:defRPr sz="4400">
                <a:uFill>
                  <a:solidFill>
                    <a:srgbClr val="FFFFFF"/>
                  </a:solidFill>
                </a:uFill>
              </a:defRPr>
            </a:lvl3pPr>
            <a:lvl4pPr marL="2473462" indent="-416062" defTabSz="914400">
              <a:spcBef>
                <a:spcPts val="4000"/>
              </a:spcBef>
              <a:buSzPct val="66000"/>
              <a:buChar char="•"/>
              <a:defRPr sz="4400">
                <a:uFill>
                  <a:solidFill>
                    <a:srgbClr val="FFFFFF"/>
                  </a:solidFill>
                </a:uFill>
              </a:defRPr>
            </a:lvl4pPr>
            <a:lvl5pPr marL="3057662" indent="-416062" defTabSz="914400">
              <a:spcBef>
                <a:spcPts val="4000"/>
              </a:spcBef>
              <a:buSzPct val="66000"/>
              <a:buChar char="•"/>
              <a:defRPr sz="4400">
                <a:uFill>
                  <a:solidFill>
                    <a:srgbClr val="FFFFFF"/>
                  </a:solidFill>
                </a:uFill>
              </a:defRPr>
            </a:lvl5pPr>
          </a:lstStyle>
          <a:p>
            <a:r>
              <a:t>Texte niveau 1</a:t>
            </a:r>
          </a:p>
          <a:p>
            <a:pPr lvl="1"/>
            <a:r>
              <a:t>Texte niveau 2</a:t>
            </a:r>
          </a:p>
          <a:p>
            <a:pPr lvl="2"/>
            <a:r>
              <a:t>Texte niveau 3</a:t>
            </a:r>
          </a:p>
          <a:p>
            <a:pPr lvl="3"/>
            <a:r>
              <a:t>Texte niveau 4</a:t>
            </a:r>
          </a:p>
          <a:p>
            <a:pPr lvl="4"/>
            <a:r>
              <a:t>Texte niveau 5</a:t>
            </a:r>
          </a:p>
        </p:txBody>
      </p:sp>
      <p:sp>
        <p:nvSpPr>
          <p:cNvPr id="180" name="Numéro de diapositive"/>
          <p:cNvSpPr txBox="1">
            <a:spLocks noGrp="1"/>
          </p:cNvSpPr>
          <p:nvPr>
            <p:ph type="sldNum" sz="quarter" idx="2"/>
          </p:nvPr>
        </p:nvSpPr>
        <p:spPr>
          <a:xfrm>
            <a:off x="12093810" y="11649073"/>
            <a:ext cx="196380" cy="227085"/>
          </a:xfrm>
          <a:prstGeom prst="rect">
            <a:avLst/>
          </a:prstGeom>
        </p:spPr>
        <p:txBody>
          <a:bodyPr lIns="38099" tIns="38099" rIns="38099" bIns="38099" anchor="t"/>
          <a:lstStyle>
            <a:lvl1pPr defTabSz="584199">
              <a:defRPr sz="900">
                <a:uFill>
                  <a:solidFill>
                    <a:srgbClr val="FFFFFF"/>
                  </a:solidFill>
                </a:uFill>
              </a:defRPr>
            </a:lvl1pPr>
          </a:lstStyle>
          <a:p>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87" name="Numéro de diapositive"/>
          <p:cNvSpPr txBox="1">
            <a:spLocks noGrp="1"/>
          </p:cNvSpPr>
          <p:nvPr>
            <p:ph type="sldNum" sz="quarter" idx="2"/>
          </p:nvPr>
        </p:nvSpPr>
        <p:spPr>
          <a:xfrm>
            <a:off x="19944957" y="11272582"/>
            <a:ext cx="486029" cy="509246"/>
          </a:xfrm>
          <a:prstGeom prst="rect">
            <a:avLst/>
          </a:prstGeom>
        </p:spPr>
        <p:txBody>
          <a:bodyPr lIns="76822" tIns="76822" rIns="76822" bIns="76822" anchor="ctr"/>
          <a:lstStyle>
            <a:lvl1pPr algn="r" defTabSz="2048454">
              <a:defRPr>
                <a:solidFill>
                  <a:srgbClr val="898989"/>
                </a:solidFill>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Texte du titre"/>
          <p:cNvSpPr txBox="1">
            <a:spLocks noGrp="1"/>
          </p:cNvSpPr>
          <p:nvPr>
            <p:ph type="title"/>
          </p:nvPr>
        </p:nvSpPr>
        <p:spPr>
          <a:xfrm>
            <a:off x="4833937" y="285750"/>
            <a:ext cx="14716126" cy="3571875"/>
          </a:xfrm>
          <a:prstGeom prst="rect">
            <a:avLst/>
          </a:prstGeom>
        </p:spPr>
        <p:txBody>
          <a:bodyPr lIns="71437" tIns="71437" rIns="71437" bIns="71437"/>
          <a:lstStyle>
            <a:lvl1pPr defTabSz="642937"/>
          </a:lstStyle>
          <a:p>
            <a:r>
              <a:t>Texte du titre</a:t>
            </a:r>
          </a:p>
        </p:txBody>
      </p:sp>
      <p:sp>
        <p:nvSpPr>
          <p:cNvPr id="195" name="Texte niveau 1…"/>
          <p:cNvSpPr txBox="1">
            <a:spLocks noGrp="1"/>
          </p:cNvSpPr>
          <p:nvPr>
            <p:ph type="body" sz="half" idx="1"/>
          </p:nvPr>
        </p:nvSpPr>
        <p:spPr>
          <a:xfrm>
            <a:off x="4833937" y="4143375"/>
            <a:ext cx="14716126" cy="8072438"/>
          </a:xfrm>
          <a:prstGeom prst="rect">
            <a:avLst/>
          </a:prstGeom>
        </p:spPr>
        <p:txBody>
          <a:bodyPr lIns="71437" tIns="71437" rIns="71437" bIns="71437"/>
          <a:lstStyle>
            <a:lvl1pPr marL="1063446" indent="-606246" defTabSz="642937">
              <a:spcBef>
                <a:spcPts val="4200"/>
              </a:spcBef>
              <a:buBlip>
                <a:blip r:embed="rId3"/>
              </a:buBlip>
            </a:lvl1pPr>
            <a:lvl2pPr marL="1609546" indent="-606246" defTabSz="642937">
              <a:spcBef>
                <a:spcPts val="4200"/>
              </a:spcBef>
              <a:buBlip>
                <a:blip r:embed="rId3"/>
              </a:buBlip>
            </a:lvl2pPr>
            <a:lvl3pPr marL="2142946" indent="-606246" defTabSz="642937">
              <a:spcBef>
                <a:spcPts val="4200"/>
              </a:spcBef>
              <a:buBlip>
                <a:blip r:embed="rId3"/>
              </a:buBlip>
            </a:lvl3pPr>
            <a:lvl4pPr marL="2714446" indent="-606246" defTabSz="642937">
              <a:spcBef>
                <a:spcPts val="4200"/>
              </a:spcBef>
              <a:buBlip>
                <a:blip r:embed="rId3"/>
              </a:buBlip>
            </a:lvl4pPr>
            <a:lvl5pPr marL="3298645" indent="-606245" defTabSz="642937">
              <a:spcBef>
                <a:spcPts val="4200"/>
              </a:spcBef>
              <a:buBlip>
                <a:blip r:embed="rId3"/>
              </a:buBlip>
            </a:lvl5pPr>
          </a:lstStyle>
          <a:p>
            <a:r>
              <a:t>Texte niveau 1</a:t>
            </a:r>
          </a:p>
          <a:p>
            <a:pPr lvl="1"/>
            <a:r>
              <a:t>Texte niveau 2</a:t>
            </a:r>
          </a:p>
          <a:p>
            <a:pPr lvl="2"/>
            <a:r>
              <a:t>Texte niveau 3</a:t>
            </a:r>
          </a:p>
          <a:p>
            <a:pPr lvl="3"/>
            <a:r>
              <a:t>Texte niveau 4</a:t>
            </a:r>
          </a:p>
          <a:p>
            <a:pPr lvl="4"/>
            <a:r>
              <a:t>Texte niveau 5</a:t>
            </a:r>
          </a:p>
        </p:txBody>
      </p:sp>
      <p:sp>
        <p:nvSpPr>
          <p:cNvPr id="196" name="Numéro de diapositive"/>
          <p:cNvSpPr txBox="1">
            <a:spLocks noGrp="1"/>
          </p:cNvSpPr>
          <p:nvPr>
            <p:ph type="sldNum" sz="quarter" idx="2"/>
          </p:nvPr>
        </p:nvSpPr>
        <p:spPr>
          <a:xfrm>
            <a:off x="11970245" y="13019484"/>
            <a:ext cx="442189" cy="532534"/>
          </a:xfrm>
          <a:prstGeom prst="rect">
            <a:avLst/>
          </a:prstGeom>
        </p:spPr>
        <p:txBody>
          <a:bodyPr lIns="71437" tIns="71437" rIns="71437" bIns="71437" anchor="t"/>
          <a:lstStyle>
            <a:lvl1pPr defTabSz="642937"/>
          </a:lstStyle>
          <a:p>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3" name="Texte du titre"/>
          <p:cNvSpPr txBox="1">
            <a:spLocks noGrp="1"/>
          </p:cNvSpPr>
          <p:nvPr>
            <p:ph type="title"/>
          </p:nvPr>
        </p:nvSpPr>
        <p:spPr>
          <a:xfrm>
            <a:off x="4833937" y="285750"/>
            <a:ext cx="14716126" cy="3571875"/>
          </a:xfrm>
          <a:prstGeom prst="rect">
            <a:avLst/>
          </a:prstGeom>
        </p:spPr>
        <p:txBody>
          <a:bodyPr lIns="71437" tIns="71437" rIns="71437" bIns="71437">
            <a:normAutofit/>
          </a:bodyPr>
          <a:lstStyle>
            <a:lvl1pPr defTabSz="1285875"/>
          </a:lstStyle>
          <a:p>
            <a:r>
              <a:t>Texte du titre</a:t>
            </a:r>
          </a:p>
        </p:txBody>
      </p:sp>
      <p:sp>
        <p:nvSpPr>
          <p:cNvPr id="204" name="Texte niveau 1…"/>
          <p:cNvSpPr txBox="1">
            <a:spLocks noGrp="1"/>
          </p:cNvSpPr>
          <p:nvPr>
            <p:ph type="body" sz="quarter" idx="1"/>
          </p:nvPr>
        </p:nvSpPr>
        <p:spPr>
          <a:xfrm>
            <a:off x="4833937" y="4143375"/>
            <a:ext cx="7179470" cy="8072438"/>
          </a:xfrm>
          <a:prstGeom prst="rect">
            <a:avLst/>
          </a:prstGeom>
        </p:spPr>
        <p:txBody>
          <a:bodyPr lIns="71437" tIns="71437" rIns="71437" bIns="71437">
            <a:normAutofit/>
          </a:bodyPr>
          <a:lstStyle>
            <a:lvl1pPr marL="965200" indent="-558800" defTabSz="1285875">
              <a:spcBef>
                <a:spcPts val="5000"/>
              </a:spcBef>
              <a:buSzPct val="66000"/>
              <a:buChar char="•"/>
              <a:defRPr sz="4400"/>
            </a:lvl1pPr>
            <a:lvl2pPr marL="1511300" indent="-558800" defTabSz="1285875">
              <a:spcBef>
                <a:spcPts val="5000"/>
              </a:spcBef>
              <a:buSzPct val="66000"/>
              <a:buChar char="•"/>
              <a:defRPr sz="4400"/>
            </a:lvl2pPr>
            <a:lvl3pPr marL="2044700" indent="-558800" defTabSz="1285875">
              <a:spcBef>
                <a:spcPts val="5000"/>
              </a:spcBef>
              <a:buSzPct val="66000"/>
              <a:buChar char="•"/>
              <a:defRPr sz="4400"/>
            </a:lvl3pPr>
            <a:lvl4pPr marL="2616200" indent="-558800" defTabSz="1285875">
              <a:spcBef>
                <a:spcPts val="5000"/>
              </a:spcBef>
              <a:buSzPct val="66000"/>
              <a:buChar char="•"/>
              <a:defRPr sz="4400"/>
            </a:lvl4pPr>
            <a:lvl5pPr marL="3200400" indent="-558800" defTabSz="1285875">
              <a:spcBef>
                <a:spcPts val="5000"/>
              </a:spcBef>
              <a:buSzPct val="66000"/>
              <a:buChar char="•"/>
              <a:defRPr sz="4400"/>
            </a:lvl5pPr>
          </a:lstStyle>
          <a:p>
            <a:r>
              <a:t>Texte niveau 1</a:t>
            </a:r>
          </a:p>
          <a:p>
            <a:pPr lvl="1"/>
            <a:r>
              <a:t>Texte niveau 2</a:t>
            </a:r>
          </a:p>
          <a:p>
            <a:pPr lvl="2"/>
            <a:r>
              <a:t>Texte niveau 3</a:t>
            </a:r>
          </a:p>
          <a:p>
            <a:pPr lvl="3"/>
            <a:r>
              <a:t>Texte niveau 4</a:t>
            </a:r>
          </a:p>
          <a:p>
            <a:pPr lvl="4"/>
            <a:r>
              <a:t>Texte niveau 5</a:t>
            </a:r>
          </a:p>
        </p:txBody>
      </p:sp>
      <p:sp>
        <p:nvSpPr>
          <p:cNvPr id="205" name="Numéro de diapositive"/>
          <p:cNvSpPr txBox="1">
            <a:spLocks noGrp="1"/>
          </p:cNvSpPr>
          <p:nvPr>
            <p:ph type="sldNum" sz="quarter" idx="2"/>
          </p:nvPr>
        </p:nvSpPr>
        <p:spPr>
          <a:xfrm>
            <a:off x="11887199" y="12344399"/>
            <a:ext cx="4267201" cy="736601"/>
          </a:xfrm>
          <a:prstGeom prst="rect">
            <a:avLst/>
          </a:prstGeom>
        </p:spPr>
        <p:txBody>
          <a:bodyPr lIns="64293" tIns="64293" rIns="64293" bIns="64293" anchor="ctr"/>
          <a:lstStyle>
            <a:lvl1pPr algn="r" defTabSz="1285875">
              <a:defRPr sz="1600"/>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t>Texte du titre</a:t>
            </a:r>
          </a:p>
        </p:txBody>
      </p:sp>
      <p:sp>
        <p:nvSpPr>
          <p:cNvPr id="30" name="Texte niveau 1…"/>
          <p:cNvSpPr txBox="1">
            <a:spLocks noGrp="1"/>
          </p:cNvSpPr>
          <p:nvPr>
            <p:ph type="body" idx="1"/>
          </p:nvPr>
        </p:nvSpPr>
        <p:spPr>
          <a:xfrm>
            <a:off x="2387600" y="4140200"/>
            <a:ext cx="19621500" cy="8077200"/>
          </a:xfrm>
          <a:prstGeom prst="rect">
            <a:avLst/>
          </a:prstGeom>
        </p:spPr>
        <p:txBody>
          <a:bodyPr numCol="2" spcCol="981075" anchor="t"/>
          <a:lstStyle>
            <a:lvl1pPr marL="863809" indent="-406609">
              <a:spcBef>
                <a:spcPts val="5100"/>
              </a:spcBef>
              <a:buFont typeface="Gill Sans"/>
              <a:buBlip>
                <a:blip r:embed="rId2"/>
              </a:buBlip>
              <a:defRPr sz="4400"/>
            </a:lvl1pPr>
            <a:lvl2pPr marL="1409909" indent="-406609">
              <a:spcBef>
                <a:spcPts val="5100"/>
              </a:spcBef>
              <a:buFont typeface="Gill Sans"/>
              <a:buBlip>
                <a:blip r:embed="rId2"/>
              </a:buBlip>
              <a:defRPr sz="4400"/>
            </a:lvl2pPr>
            <a:lvl3pPr marL="1943309" indent="-406609">
              <a:spcBef>
                <a:spcPts val="5100"/>
              </a:spcBef>
              <a:buFont typeface="Gill Sans"/>
              <a:buBlip>
                <a:blip r:embed="rId2"/>
              </a:buBlip>
              <a:defRPr sz="4400"/>
            </a:lvl3pPr>
            <a:lvl4pPr marL="2514809" indent="-406609">
              <a:spcBef>
                <a:spcPts val="5100"/>
              </a:spcBef>
              <a:buFont typeface="Gill Sans"/>
              <a:buBlip>
                <a:blip r:embed="rId2"/>
              </a:buBlip>
              <a:defRPr sz="4400"/>
            </a:lvl4pPr>
            <a:lvl5pPr marL="3099009" indent="-406609">
              <a:spcBef>
                <a:spcPts val="5100"/>
              </a:spcBef>
              <a:buFont typeface="Gill Sans"/>
              <a:buBlip>
                <a:blip r:embed="rId2"/>
              </a:buBlip>
              <a:defRPr sz="4400"/>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38" name="Texte niveau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3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3" name="Texte du titre"/>
          <p:cNvSpPr txBox="1">
            <a:spLocks noGrp="1"/>
          </p:cNvSpPr>
          <p:nvPr>
            <p:ph type="title"/>
          </p:nvPr>
        </p:nvSpPr>
        <p:spPr>
          <a:prstGeom prst="rect">
            <a:avLst/>
          </a:prstGeom>
        </p:spPr>
        <p:txBody>
          <a:bodyPr/>
          <a:lstStyle/>
          <a:p>
            <a:r>
              <a:t>Texte du titre</a:t>
            </a:r>
          </a:p>
        </p:txBody>
      </p:sp>
      <p:sp>
        <p:nvSpPr>
          <p:cNvPr id="5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61" name="Texte du titre"/>
          <p:cNvSpPr txBox="1">
            <a:spLocks noGrp="1"/>
          </p:cNvSpPr>
          <p:nvPr>
            <p:ph type="title"/>
          </p:nvPr>
        </p:nvSpPr>
        <p:spPr>
          <a:xfrm>
            <a:off x="2387600" y="5067300"/>
            <a:ext cx="19621500" cy="3568700"/>
          </a:xfrm>
          <a:prstGeom prst="rect">
            <a:avLst/>
          </a:prstGeom>
        </p:spPr>
        <p:txBody>
          <a:bodyPr/>
          <a:lstStyle/>
          <a:p>
            <a:r>
              <a:t>Texte du titre</a:t>
            </a:r>
          </a:p>
        </p:txBody>
      </p:sp>
      <p:sp>
        <p:nvSpPr>
          <p:cNvPr id="6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69" name="Image"/>
          <p:cNvSpPr>
            <a:spLocks noGrp="1"/>
          </p:cNvSpPr>
          <p:nvPr>
            <p:ph type="pic" sz="quarter" idx="21"/>
          </p:nvPr>
        </p:nvSpPr>
        <p:spPr>
          <a:xfrm>
            <a:off x="8356600" y="2819400"/>
            <a:ext cx="7683500" cy="7683500"/>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70" name="Texte du titre"/>
          <p:cNvSpPr txBox="1">
            <a:spLocks noGrp="1"/>
          </p:cNvSpPr>
          <p:nvPr>
            <p:ph type="title"/>
          </p:nvPr>
        </p:nvSpPr>
        <p:spPr>
          <a:xfrm>
            <a:off x="2387600" y="10363200"/>
            <a:ext cx="19621500" cy="2578100"/>
          </a:xfrm>
          <a:prstGeom prst="rect">
            <a:avLst/>
          </a:prstGeom>
        </p:spPr>
        <p:txBody>
          <a:bodyPr/>
          <a:lstStyle/>
          <a:p>
            <a:r>
              <a:t>Texte du titre</a:t>
            </a:r>
          </a:p>
        </p:txBody>
      </p:sp>
      <p:sp>
        <p:nvSpPr>
          <p:cNvPr id="7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78" name="Image"/>
          <p:cNvSpPr>
            <a:spLocks noGrp="1"/>
          </p:cNvSpPr>
          <p:nvPr>
            <p:ph type="pic" sz="quarter" idx="21"/>
          </p:nvPr>
        </p:nvSpPr>
        <p:spPr>
          <a:xfrm>
            <a:off x="12585700" y="2997200"/>
            <a:ext cx="7721600" cy="7721600"/>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79" name="Texte du titre"/>
          <p:cNvSpPr txBox="1">
            <a:spLocks noGrp="1"/>
          </p:cNvSpPr>
          <p:nvPr>
            <p:ph type="title"/>
          </p:nvPr>
        </p:nvSpPr>
        <p:spPr>
          <a:xfrm>
            <a:off x="1117600" y="2514600"/>
            <a:ext cx="11315700" cy="4292600"/>
          </a:xfrm>
          <a:prstGeom prst="rect">
            <a:avLst/>
          </a:prstGeom>
        </p:spPr>
        <p:txBody>
          <a:bodyPr anchor="b"/>
          <a:lstStyle>
            <a:lvl1pPr>
              <a:defRPr sz="8400"/>
            </a:lvl1pPr>
          </a:lstStyle>
          <a:p>
            <a:r>
              <a:t>Texte du titre</a:t>
            </a:r>
          </a:p>
        </p:txBody>
      </p:sp>
      <p:sp>
        <p:nvSpPr>
          <p:cNvPr id="80" name="Texte niveau 1…"/>
          <p:cNvSpPr txBox="1">
            <a:spLocks noGrp="1"/>
          </p:cNvSpPr>
          <p:nvPr>
            <p:ph type="body" sz="quarter" idx="1"/>
          </p:nvPr>
        </p:nvSpPr>
        <p:spPr>
          <a:xfrm>
            <a:off x="1117600" y="6946900"/>
            <a:ext cx="11315700" cy="42926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Texte niveau 1</a:t>
            </a:r>
          </a:p>
          <a:p>
            <a:pPr lvl="1"/>
            <a:r>
              <a:t>Texte niveau 2</a:t>
            </a:r>
          </a:p>
          <a:p>
            <a:pPr lvl="2"/>
            <a:r>
              <a:t>Texte niveau 3</a:t>
            </a:r>
          </a:p>
          <a:p>
            <a:pPr lvl="3"/>
            <a:r>
              <a:t>Texte niveau 4</a:t>
            </a:r>
          </a:p>
          <a:p>
            <a:pPr lvl="4"/>
            <a:r>
              <a:t>Texte niveau 5</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5"/>
          <a:srcRect/>
          <a:stretch>
            <a:fillRect/>
          </a:stretch>
        </a:blipFill>
        <a:effectLst/>
      </p:bgPr>
    </p:bg>
    <p:spTree>
      <p:nvGrpSpPr>
        <p:cNvPr id="1" name=""/>
        <p:cNvGrpSpPr/>
        <p:nvPr/>
      </p:nvGrpSpPr>
      <p:grpSpPr>
        <a:xfrm>
          <a:off x="0" y="0"/>
          <a:ext cx="0" cy="0"/>
          <a:chOff x="0" y="0"/>
          <a:chExt cx="0" cy="0"/>
        </a:xfrm>
      </p:grpSpPr>
      <p:sp>
        <p:nvSpPr>
          <p:cNvPr id="2" name="Texte niveau 1…"/>
          <p:cNvSpPr txBox="1">
            <a:spLocks noGrp="1"/>
          </p:cNvSpPr>
          <p:nvPr>
            <p:ph type="body" idx="1"/>
          </p:nvPr>
        </p:nvSpPr>
        <p:spPr>
          <a:xfrm>
            <a:off x="2387600" y="1498600"/>
            <a:ext cx="19621500" cy="1071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buBlip>
                <a:blip r:embed="rId26"/>
              </a:buBlip>
            </a:lvl1pPr>
            <a:lvl2pPr>
              <a:buBlip>
                <a:blip r:embed="rId26"/>
              </a:buBlip>
            </a:lvl2pPr>
            <a:lvl3pPr>
              <a:buBlip>
                <a:blip r:embed="rId26"/>
              </a:buBlip>
            </a:lvl3pPr>
            <a:lvl4pPr>
              <a:buBlip>
                <a:blip r:embed="rId26"/>
              </a:buBlip>
            </a:lvl4pPr>
            <a:lvl5pPr>
              <a:buBlip>
                <a:blip r:embed="rId26"/>
              </a:buBlip>
            </a:lvl5pPr>
          </a:lstStyle>
          <a:p>
            <a:r>
              <a:t>Texte niveau 1</a:t>
            </a:r>
          </a:p>
          <a:p>
            <a:pPr lvl="1"/>
            <a:r>
              <a:t>Texte niveau 2</a:t>
            </a:r>
          </a:p>
          <a:p>
            <a:pPr lvl="2"/>
            <a:r>
              <a:t>Texte niveau 3</a:t>
            </a:r>
          </a:p>
          <a:p>
            <a:pPr lvl="3"/>
            <a:r>
              <a:t>Texte niveau 4</a:t>
            </a:r>
          </a:p>
          <a:p>
            <a:pPr lvl="4"/>
            <a:r>
              <a:t>Texte niveau 5</a:t>
            </a:r>
          </a:p>
        </p:txBody>
      </p:sp>
      <p:sp>
        <p:nvSpPr>
          <p:cNvPr id="3" name="Texte du titre"/>
          <p:cNvSpPr txBox="1">
            <a:spLocks noGrp="1"/>
          </p:cNvSpPr>
          <p:nvPr>
            <p:ph type="title"/>
          </p:nvPr>
        </p:nvSpPr>
        <p:spPr>
          <a:xfrm>
            <a:off x="2387600" y="292100"/>
            <a:ext cx="19621500" cy="356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Texte du titre</a:t>
            </a:r>
          </a:p>
        </p:txBody>
      </p:sp>
      <p:sp>
        <p:nvSpPr>
          <p:cNvPr id="4" name="Numéro de diapositive"/>
          <p:cNvSpPr txBox="1">
            <a:spLocks noGrp="1"/>
          </p:cNvSpPr>
          <p:nvPr>
            <p:ph type="sldNum" sz="quarter" idx="2"/>
          </p:nvPr>
        </p:nvSpPr>
        <p:spPr>
          <a:xfrm>
            <a:off x="11995419" y="13085041"/>
            <a:ext cx="400914" cy="491260"/>
          </a:xfrm>
          <a:prstGeom prst="rect">
            <a:avLst/>
          </a:prstGeom>
          <a:ln w="12700">
            <a:miter lim="400000"/>
          </a:ln>
        </p:spPr>
        <p:txBody>
          <a:bodyPr wrap="none" lIns="50800" tIns="50800" rIns="50800" bIns="50800" anchor="b">
            <a:spAutoFit/>
          </a:bodyPr>
          <a:lstStyle>
            <a:lvl1pPr algn="ctr" defTabSz="647700">
              <a:defRPr sz="2400">
                <a:solidFill>
                  <a:srgbClr val="FFFFFF"/>
                </a:solidFill>
                <a:latin typeface="+mn-lt"/>
                <a:ea typeface="+mn-ea"/>
                <a:cs typeface="+mn-cs"/>
                <a:sym typeface="Chalkboard"/>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1pPr>
      <a:lvl2pPr marL="0" marR="0" indent="2286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2pPr>
      <a:lvl3pPr marL="0" marR="0" indent="4572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3pPr>
      <a:lvl4pPr marL="0" marR="0" indent="6858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4pPr>
      <a:lvl5pPr marL="0" marR="0" indent="9144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5pPr>
      <a:lvl6pPr marL="0" marR="0" indent="11430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6pPr>
      <a:lvl7pPr marL="0" marR="0" indent="13716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7pPr>
      <a:lvl8pPr marL="0" marR="0" indent="16002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8pPr>
      <a:lvl9pPr marL="0" marR="0" indent="1828800" algn="ctr" defTabSz="647700" rtl="0" latinLnBrk="0">
        <a:lnSpc>
          <a:spcPct val="100000"/>
        </a:lnSpc>
        <a:spcBef>
          <a:spcPts val="0"/>
        </a:spcBef>
        <a:spcAft>
          <a:spcPts val="0"/>
        </a:spcAft>
        <a:buClrTx/>
        <a:buSzTx/>
        <a:buFontTx/>
        <a:buNone/>
        <a:tabLst/>
        <a:defRPr sz="10000" b="0" i="0" u="none" strike="noStrike" cap="none" spc="0" baseline="0">
          <a:solidFill>
            <a:srgbClr val="FFFFFF"/>
          </a:solidFill>
          <a:uFillTx/>
          <a:latin typeface="+mn-lt"/>
          <a:ea typeface="+mn-ea"/>
          <a:cs typeface="+mn-cs"/>
          <a:sym typeface="Chalkboard"/>
        </a:defRPr>
      </a:lvl9pPr>
    </p:titleStyle>
    <p:bodyStyle>
      <a:lvl1pPr marL="893697" marR="0" indent="-436497"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1pPr>
      <a:lvl2pPr marL="1439797" marR="0" indent="-436497"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2pPr>
      <a:lvl3pPr marL="1973197" marR="0" indent="-436497"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3pPr>
      <a:lvl4pPr marL="2544697" marR="0" indent="-436497"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4pPr>
      <a:lvl5pPr marL="3128897" marR="0" indent="-436497"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5pPr>
      <a:lvl6pPr marL="24872861" marR="0" indent="-21824861"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6pPr>
      <a:lvl7pPr marL="25228461" marR="0" indent="-21824861"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7pPr>
      <a:lvl8pPr marL="25584061" marR="0" indent="-21824861"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8pPr>
      <a:lvl9pPr marL="25939661" marR="0" indent="-21824861" algn="l" defTabSz="647700" rtl="0" latinLnBrk="0">
        <a:lnSpc>
          <a:spcPct val="100000"/>
        </a:lnSpc>
        <a:spcBef>
          <a:spcPts val="8400"/>
        </a:spcBef>
        <a:spcAft>
          <a:spcPts val="0"/>
        </a:spcAft>
        <a:buClrTx/>
        <a:buSzPct val="43000"/>
        <a:buFontTx/>
        <a:buBlip>
          <a:blip r:embed="rId26"/>
        </a:buBlip>
        <a:tabLst/>
        <a:defRPr sz="5000" b="0" i="0" u="none" strike="noStrike" cap="none" spc="0" baseline="0">
          <a:solidFill>
            <a:srgbClr val="FFFFFF"/>
          </a:solidFill>
          <a:uFillTx/>
          <a:latin typeface="+mn-lt"/>
          <a:ea typeface="+mn-ea"/>
          <a:cs typeface="+mn-cs"/>
          <a:sym typeface="Chalkboard"/>
        </a:defRPr>
      </a:lvl9pPr>
    </p:bodyStyle>
    <p:otherStyle>
      <a:lvl1pPr marL="0" marR="0" indent="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1pPr>
      <a:lvl2pPr marL="0" marR="0" indent="2286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2pPr>
      <a:lvl3pPr marL="0" marR="0" indent="4572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3pPr>
      <a:lvl4pPr marL="0" marR="0" indent="6858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4pPr>
      <a:lvl5pPr marL="0" marR="0" indent="9144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5pPr>
      <a:lvl6pPr marL="0" marR="0" indent="11430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6pPr>
      <a:lvl7pPr marL="0" marR="0" indent="13716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7pPr>
      <a:lvl8pPr marL="0" marR="0" indent="16002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8pPr>
      <a:lvl9pPr marL="0" marR="0" indent="1828800" algn="ctr" defTabSz="6477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halkboard"/>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tif"/><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ti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tif"/></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4.ti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Dépistage du cancer du col au Sénégal"/>
          <p:cNvSpPr txBox="1">
            <a:spLocks noGrp="1"/>
          </p:cNvSpPr>
          <p:nvPr>
            <p:ph type="title"/>
          </p:nvPr>
        </p:nvSpPr>
        <p:spPr>
          <a:xfrm>
            <a:off x="5434969" y="4997515"/>
            <a:ext cx="17487047" cy="2234685"/>
          </a:xfrm>
          <a:prstGeom prst="rect">
            <a:avLst/>
          </a:prstGeom>
        </p:spPr>
        <p:txBody>
          <a:bodyPr/>
          <a:lstStyle>
            <a:lvl1pPr defTabSz="1633687">
              <a:defRPr sz="7638" b="0" spc="-152">
                <a:latin typeface="Chalkboard SE Bold"/>
                <a:ea typeface="Chalkboard SE Bold"/>
                <a:cs typeface="Chalkboard SE Bold"/>
                <a:sym typeface="Chalkboard SE Bold"/>
              </a:defRPr>
            </a:lvl1pPr>
          </a:lstStyle>
          <a:p>
            <a:r>
              <a:t>Dépistage du cancer du col au Sénégal</a:t>
            </a:r>
          </a:p>
        </p:txBody>
      </p:sp>
      <p:sp>
        <p:nvSpPr>
          <p:cNvPr id="215" name="Dr Abdoul Aziz KASSE"/>
          <p:cNvSpPr txBox="1">
            <a:spLocks noGrp="1"/>
          </p:cNvSpPr>
          <p:nvPr>
            <p:ph type="body" sz="quarter" idx="1"/>
          </p:nvPr>
        </p:nvSpPr>
        <p:spPr>
          <a:xfrm>
            <a:off x="11257503" y="7819386"/>
            <a:ext cx="8266956" cy="1086131"/>
          </a:xfrm>
          <a:prstGeom prst="rect">
            <a:avLst/>
          </a:prstGeom>
        </p:spPr>
        <p:txBody>
          <a:bodyPr/>
          <a:lstStyle>
            <a:lvl1pPr algn="r" defTabSz="775969">
              <a:defRPr sz="6016"/>
            </a:lvl1pPr>
          </a:lstStyle>
          <a:p>
            <a:r>
              <a:t>Dr Abdoul Aziz KASSE</a:t>
            </a:r>
          </a:p>
        </p:txBody>
      </p:sp>
      <p:pic>
        <p:nvPicPr>
          <p:cNvPr id="216" name="logo-cicd.png" descr="logo-cicd.png"/>
          <p:cNvPicPr>
            <a:picLocks noChangeAspect="1"/>
          </p:cNvPicPr>
          <p:nvPr/>
        </p:nvPicPr>
        <p:blipFill>
          <a:blip r:embed="rId3"/>
          <a:stretch>
            <a:fillRect/>
          </a:stretch>
        </p:blipFill>
        <p:spPr>
          <a:xfrm>
            <a:off x="13046435" y="8985886"/>
            <a:ext cx="8074630" cy="2731771"/>
          </a:xfrm>
          <a:prstGeom prst="rect">
            <a:avLst/>
          </a:prstGeom>
          <a:ln w="88900">
            <a:miter lim="400000"/>
          </a:ln>
        </p:spPr>
      </p:pic>
      <p:pic>
        <p:nvPicPr>
          <p:cNvPr id="217" name="droppedImage.png" descr="droppedImage.png"/>
          <p:cNvPicPr>
            <a:picLocks noChangeAspect="1"/>
          </p:cNvPicPr>
          <p:nvPr/>
        </p:nvPicPr>
        <p:blipFill>
          <a:blip r:embed="rId4"/>
          <a:stretch>
            <a:fillRect/>
          </a:stretch>
        </p:blipFill>
        <p:spPr>
          <a:xfrm>
            <a:off x="8515540" y="8983018"/>
            <a:ext cx="3835788" cy="2737507"/>
          </a:xfrm>
          <a:prstGeom prst="rect">
            <a:avLst/>
          </a:prstGeom>
          <a:ln w="88900">
            <a:miter lim="400000"/>
          </a:ln>
        </p:spPr>
      </p:pic>
      <p:pic>
        <p:nvPicPr>
          <p:cNvPr id="218" name="Diagnostic-des-ressources-naturelles-et-leur-gestion-dans-la-communaute-rurale-de-Velingara-Ferlo1.png" descr="Diagnostic-des-ressources-naturelles-et-leur-gestion-dans-la-communaute-rurale-de-Velingara-Ferlo1.png"/>
          <p:cNvPicPr>
            <a:picLocks noChangeAspect="1"/>
          </p:cNvPicPr>
          <p:nvPr/>
        </p:nvPicPr>
        <p:blipFill>
          <a:blip r:embed="rId5"/>
          <a:stretch>
            <a:fillRect/>
          </a:stretch>
        </p:blipFill>
        <p:spPr>
          <a:xfrm>
            <a:off x="4828474" y="8971222"/>
            <a:ext cx="2991959" cy="2761099"/>
          </a:xfrm>
          <a:prstGeom prst="rect">
            <a:avLst/>
          </a:prstGeom>
          <a:ln w="88900">
            <a:miter lim="400000"/>
          </a:ln>
        </p:spPr>
      </p:pic>
      <p:pic>
        <p:nvPicPr>
          <p:cNvPr id="219" name="pasted-image.tif" descr="pasted-image.tif"/>
          <p:cNvPicPr>
            <a:picLocks noChangeAspect="1"/>
          </p:cNvPicPr>
          <p:nvPr/>
        </p:nvPicPr>
        <p:blipFill>
          <a:blip r:embed="rId6"/>
          <a:stretch>
            <a:fillRect/>
          </a:stretch>
        </p:blipFill>
        <p:spPr>
          <a:xfrm>
            <a:off x="3152361" y="6429497"/>
            <a:ext cx="1400141" cy="5335108"/>
          </a:xfrm>
          <a:prstGeom prst="rect">
            <a:avLst/>
          </a:prstGeom>
          <a:ln w="88900">
            <a:miter lim="400000"/>
          </a:ln>
        </p:spPr>
      </p:pic>
      <p:pic>
        <p:nvPicPr>
          <p:cNvPr id="220" name="Image 23-05-2024 à 05.22.jpg" descr="Image 23-05-2024 à 05.22.jpg"/>
          <p:cNvPicPr>
            <a:picLocks noChangeAspect="1"/>
          </p:cNvPicPr>
          <p:nvPr/>
        </p:nvPicPr>
        <p:blipFill>
          <a:blip r:embed="rId7"/>
          <a:stretch>
            <a:fillRect/>
          </a:stretch>
        </p:blipFill>
        <p:spPr>
          <a:xfrm>
            <a:off x="11485643" y="1753289"/>
            <a:ext cx="9798883" cy="2466558"/>
          </a:xfrm>
          <a:prstGeom prst="rect">
            <a:avLst/>
          </a:prstGeom>
          <a:ln w="88900">
            <a:miter lim="400000"/>
          </a:ln>
        </p:spPr>
      </p:pic>
      <p:pic>
        <p:nvPicPr>
          <p:cNvPr id="221" name="Image 23-05-2024 à 05.21.jpg" descr="Image 23-05-2024 à 05.21.jpg"/>
          <p:cNvPicPr>
            <a:picLocks noChangeAspect="1"/>
          </p:cNvPicPr>
          <p:nvPr/>
        </p:nvPicPr>
        <p:blipFill>
          <a:blip r:embed="rId8"/>
          <a:stretch>
            <a:fillRect/>
          </a:stretch>
        </p:blipFill>
        <p:spPr>
          <a:xfrm>
            <a:off x="3047999" y="1758737"/>
            <a:ext cx="6523923" cy="2455662"/>
          </a:xfrm>
          <a:prstGeom prst="rect">
            <a:avLst/>
          </a:prstGeom>
          <a:ln w="889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18"/>
                                        </p:tgtEl>
                                        <p:attrNameLst>
                                          <p:attrName>style.visibility</p:attrName>
                                        </p:attrNameLst>
                                      </p:cBhvr>
                                      <p:to>
                                        <p:strVal val="visible"/>
                                      </p:to>
                                    </p:set>
                                    <p:anim calcmode="lin" valueType="num">
                                      <p:cBhvr>
                                        <p:cTn id="7" dur="1000" fill="hold"/>
                                        <p:tgtEl>
                                          <p:spTgt spid="218"/>
                                        </p:tgtEl>
                                        <p:attrNameLst>
                                          <p:attrName>ppt_w</p:attrName>
                                        </p:attrNameLst>
                                      </p:cBhvr>
                                      <p:tavLst>
                                        <p:tav tm="0">
                                          <p:val>
                                            <p:fltVal val="0"/>
                                          </p:val>
                                        </p:tav>
                                        <p:tav tm="100000">
                                          <p:val>
                                            <p:strVal val="#ppt_w"/>
                                          </p:val>
                                        </p:tav>
                                      </p:tavLst>
                                    </p:anim>
                                    <p:anim calcmode="lin" valueType="num">
                                      <p:cBhvr>
                                        <p:cTn id="8" dur="1000" fill="hold"/>
                                        <p:tgtEl>
                                          <p:spTgt spid="2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Dépistage"/>
          <p:cNvSpPr txBox="1">
            <a:spLocks noGrp="1"/>
          </p:cNvSpPr>
          <p:nvPr>
            <p:ph type="title"/>
          </p:nvPr>
        </p:nvSpPr>
        <p:spPr>
          <a:xfrm>
            <a:off x="4833937" y="285750"/>
            <a:ext cx="14716126" cy="2563937"/>
          </a:xfrm>
          <a:prstGeom prst="rect">
            <a:avLst/>
          </a:prstGeom>
        </p:spPr>
        <p:txBody>
          <a:bodyPr/>
          <a:lstStyle/>
          <a:p>
            <a:r>
              <a:t>Dépistage</a:t>
            </a:r>
          </a:p>
        </p:txBody>
      </p:sp>
      <p:sp>
        <p:nvSpPr>
          <p:cNvPr id="256" name="Col utérus…"/>
          <p:cNvSpPr txBox="1">
            <a:spLocks noGrp="1"/>
          </p:cNvSpPr>
          <p:nvPr>
            <p:ph type="body" idx="1"/>
          </p:nvPr>
        </p:nvSpPr>
        <p:spPr>
          <a:xfrm>
            <a:off x="3587268" y="3151970"/>
            <a:ext cx="17209464" cy="9857537"/>
          </a:xfrm>
          <a:prstGeom prst="rect">
            <a:avLst/>
          </a:prstGeom>
        </p:spPr>
        <p:txBody>
          <a:bodyPr/>
          <a:lstStyle/>
          <a:p>
            <a:pPr marL="1063445" indent="-606245">
              <a:buSzPct val="100000"/>
              <a:buAutoNum type="arabicPeriod"/>
              <a:defRPr sz="8600" b="1">
                <a:solidFill>
                  <a:srgbClr val="FF9300"/>
                </a:solidFill>
              </a:defRPr>
            </a:pPr>
            <a:r>
              <a:t>Col utérus</a:t>
            </a:r>
          </a:p>
          <a:p>
            <a:pPr>
              <a:buSzPct val="100000"/>
              <a:buAutoNum type="arabicPeriod"/>
            </a:pPr>
            <a:r>
              <a:t>Sein</a:t>
            </a:r>
          </a:p>
          <a:p>
            <a:pPr>
              <a:buSzPct val="100000"/>
              <a:buAutoNum type="arabicPeriod"/>
            </a:pPr>
            <a:r>
              <a:t>Prostate</a:t>
            </a:r>
          </a:p>
          <a:p>
            <a:pPr>
              <a:buSzPct val="100000"/>
              <a:buAutoNum type="arabicPeriod"/>
            </a:pPr>
            <a:r>
              <a:t>Colon rectum</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ésultats"/>
          <p:cNvSpPr txBox="1">
            <a:spLocks noGrp="1"/>
          </p:cNvSpPr>
          <p:nvPr>
            <p:ph type="title"/>
          </p:nvPr>
        </p:nvSpPr>
        <p:spPr>
          <a:xfrm>
            <a:off x="3548061" y="375046"/>
            <a:ext cx="6643690" cy="2128964"/>
          </a:xfrm>
          <a:prstGeom prst="rect">
            <a:avLst/>
          </a:prstGeom>
        </p:spPr>
        <p:txBody>
          <a:bodyPr/>
          <a:lstStyle/>
          <a:p>
            <a:r>
              <a:t>Résultats</a:t>
            </a:r>
          </a:p>
        </p:txBody>
      </p:sp>
      <p:sp>
        <p:nvSpPr>
          <p:cNvPr id="261" name="Stades Précoces: : Guérison dans 80%…"/>
          <p:cNvSpPr txBox="1">
            <a:spLocks noGrp="1"/>
          </p:cNvSpPr>
          <p:nvPr>
            <p:ph type="body" sz="quarter" idx="1"/>
          </p:nvPr>
        </p:nvSpPr>
        <p:spPr>
          <a:xfrm>
            <a:off x="13531453" y="267890"/>
            <a:ext cx="7179469" cy="3184830"/>
          </a:xfrm>
          <a:prstGeom prst="rect">
            <a:avLst/>
          </a:prstGeom>
        </p:spPr>
        <p:txBody>
          <a:bodyPr/>
          <a:lstStyle/>
          <a:p>
            <a:pPr marL="873760" indent="-480568" defTabSz="1105852">
              <a:spcBef>
                <a:spcPts val="4300"/>
              </a:spcBef>
              <a:buBlip>
                <a:blip r:embed="rId2"/>
              </a:buBlip>
              <a:defRPr sz="3784">
                <a:effectLst>
                  <a:outerShdw blurRad="10922" dist="21844" dir="2700000" rotWithShape="0">
                    <a:srgbClr val="000000"/>
                  </a:outerShdw>
                </a:effectLst>
              </a:defRPr>
            </a:pPr>
            <a:r>
              <a:t>Stades Précoces: : Guérison dans 80%</a:t>
            </a:r>
          </a:p>
          <a:p>
            <a:pPr marL="873760" indent="-480568" defTabSz="1105852">
              <a:spcBef>
                <a:spcPts val="4300"/>
              </a:spcBef>
              <a:buBlip>
                <a:blip r:embed="rId2"/>
              </a:buBlip>
              <a:defRPr sz="3784">
                <a:effectLst>
                  <a:outerShdw blurRad="10922" dist="21844" dir="2700000" rotWithShape="0">
                    <a:srgbClr val="000000"/>
                  </a:outerShdw>
                </a:effectLst>
              </a:defRPr>
            </a:pPr>
            <a:r>
              <a:t>Stade tardif: pas de guérison</a:t>
            </a:r>
          </a:p>
        </p:txBody>
      </p:sp>
      <p:pic>
        <p:nvPicPr>
          <p:cNvPr id="262" name="image.pdf" descr="image.pdf"/>
          <p:cNvPicPr>
            <a:picLocks noChangeAspect="1"/>
          </p:cNvPicPr>
          <p:nvPr/>
        </p:nvPicPr>
        <p:blipFill>
          <a:blip r:embed="rId3"/>
          <a:stretch>
            <a:fillRect/>
          </a:stretch>
        </p:blipFill>
        <p:spPr>
          <a:xfrm>
            <a:off x="4936663" y="3571875"/>
            <a:ext cx="13977753" cy="10217366"/>
          </a:xfrm>
          <a:prstGeom prst="rect">
            <a:avLst/>
          </a:prstGeom>
          <a:ln w="889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Modifier : 2 clics"/>
          <p:cNvSpPr txBox="1">
            <a:spLocks noGrp="1"/>
          </p:cNvSpPr>
          <p:nvPr>
            <p:ph type="title"/>
          </p:nvPr>
        </p:nvSpPr>
        <p:spPr>
          <a:prstGeom prst="rect">
            <a:avLst/>
          </a:prstGeom>
        </p:spPr>
        <p:txBody>
          <a:bodyPr/>
          <a:lstStyle/>
          <a:p>
            <a:endParaRPr/>
          </a:p>
        </p:txBody>
      </p:sp>
      <p:sp>
        <p:nvSpPr>
          <p:cNvPr id="265" name="Modifier : 2 clics"/>
          <p:cNvSpPr txBox="1">
            <a:spLocks noGrp="1"/>
          </p:cNvSpPr>
          <p:nvPr>
            <p:ph type="body" sz="half" idx="1"/>
          </p:nvPr>
        </p:nvSpPr>
        <p:spPr>
          <a:prstGeom prst="rect">
            <a:avLst/>
          </a:prstGeom>
        </p:spPr>
        <p:txBody>
          <a:bodyPr/>
          <a:lstStyle/>
          <a:p>
            <a:pPr>
              <a:buBlip>
                <a:blip r:embed="rId2"/>
              </a:buBlip>
            </a:pPr>
            <a:endParaRPr/>
          </a:p>
        </p:txBody>
      </p:sp>
      <p:pic>
        <p:nvPicPr>
          <p:cNvPr id="266" name="image18.png" descr="image18.png"/>
          <p:cNvPicPr>
            <a:picLocks noChangeAspect="1"/>
          </p:cNvPicPr>
          <p:nvPr/>
        </p:nvPicPr>
        <p:blipFill>
          <a:blip r:embed="rId3"/>
          <a:stretch>
            <a:fillRect/>
          </a:stretch>
        </p:blipFill>
        <p:spPr>
          <a:xfrm>
            <a:off x="3396067" y="366176"/>
            <a:ext cx="17631552" cy="13223665"/>
          </a:xfrm>
          <a:prstGeom prst="rect">
            <a:avLst/>
          </a:prstGeom>
          <a:ln w="889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p:cNvSpPr/>
          <p:nvPr/>
        </p:nvSpPr>
        <p:spPr>
          <a:xfrm>
            <a:off x="3100569" y="3735195"/>
            <a:ext cx="18737552" cy="9394178"/>
          </a:xfrm>
          <a:prstGeom prst="rect">
            <a:avLst/>
          </a:prstGeom>
          <a:solidFill>
            <a:schemeClr val="accent1">
              <a:hueOff val="378192"/>
              <a:satOff val="30564"/>
              <a:lumOff val="24900"/>
            </a:schemeClr>
          </a:solidFill>
          <a:ln w="12700">
            <a:miter lim="400000"/>
          </a:ln>
          <a:effectLst>
            <a:outerShdw blurRad="63500" dir="16200000" rotWithShape="0">
              <a:srgbClr val="000000">
                <a:alpha val="50000"/>
              </a:srgbClr>
            </a:outerShdw>
          </a:effectLst>
        </p:spPr>
        <p:txBody>
          <a:bodyPr lIns="50800" tIns="50800" rIns="50800" bIns="50800" anchor="ctr"/>
          <a:lstStyle/>
          <a:p>
            <a:pPr algn="ctr" defTabSz="647700">
              <a:defRPr sz="4400">
                <a:solidFill>
                  <a:srgbClr val="FFFFFF"/>
                </a:solidFill>
                <a:effectLst>
                  <a:outerShdw blurRad="63500" dist="25400" dir="2700000" rotWithShape="0">
                    <a:srgbClr val="000000">
                      <a:alpha val="70000"/>
                    </a:srgbClr>
                  </a:outerShdw>
                </a:effectLst>
                <a:latin typeface="Chalkduster"/>
                <a:ea typeface="Chalkduster"/>
                <a:cs typeface="Chalkduster"/>
                <a:sym typeface="Chalkduster"/>
              </a:defRPr>
            </a:pPr>
            <a:endParaRPr/>
          </a:p>
        </p:txBody>
      </p:sp>
      <p:sp>
        <p:nvSpPr>
          <p:cNvPr id="269" name="Shape 118"/>
          <p:cNvSpPr txBox="1">
            <a:spLocks noGrp="1"/>
          </p:cNvSpPr>
          <p:nvPr>
            <p:ph type="title"/>
          </p:nvPr>
        </p:nvSpPr>
        <p:spPr>
          <a:xfrm>
            <a:off x="4833937" y="544137"/>
            <a:ext cx="14716127" cy="1910712"/>
          </a:xfrm>
          <a:prstGeom prst="rect">
            <a:avLst/>
          </a:prstGeom>
        </p:spPr>
        <p:txBody>
          <a:bodyPr/>
          <a:lstStyle>
            <a:lvl1pPr defTabSz="518159">
              <a:defRPr sz="7840"/>
            </a:lvl1pPr>
          </a:lstStyle>
          <a:p>
            <a:r>
              <a:t>Il existe des lésions précurseurs</a:t>
            </a:r>
          </a:p>
        </p:txBody>
      </p:sp>
      <p:pic>
        <p:nvPicPr>
          <p:cNvPr id="270" name="droppedImage.pdf" descr="droppedImage.pdf"/>
          <p:cNvPicPr>
            <a:picLocks noChangeAspect="1"/>
          </p:cNvPicPr>
          <p:nvPr/>
        </p:nvPicPr>
        <p:blipFill>
          <a:blip r:embed="rId2"/>
          <a:stretch>
            <a:fillRect/>
          </a:stretch>
        </p:blipFill>
        <p:spPr>
          <a:xfrm>
            <a:off x="3207233" y="3621796"/>
            <a:ext cx="17962986" cy="9394178"/>
          </a:xfrm>
          <a:prstGeom prst="rect">
            <a:avLst/>
          </a:prstGeom>
          <a:ln w="88900">
            <a:miter lim="400000"/>
          </a:ln>
        </p:spPr>
      </p:pic>
      <p:sp>
        <p:nvSpPr>
          <p:cNvPr id="271" name="On a le temps"/>
          <p:cNvSpPr txBox="1"/>
          <p:nvPr/>
        </p:nvSpPr>
        <p:spPr>
          <a:xfrm rot="19576915">
            <a:off x="5164683" y="7022597"/>
            <a:ext cx="12843167" cy="2819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647700">
              <a:defRPr sz="15100">
                <a:solidFill>
                  <a:srgbClr val="FF9300"/>
                </a:solidFill>
                <a:latin typeface="Chalkboard SE Bold"/>
                <a:ea typeface="Chalkboard SE Bold"/>
                <a:cs typeface="Chalkboard SE Bold"/>
                <a:sym typeface="Chalkboard SE Bold"/>
              </a:defRPr>
            </a:lvl1pPr>
          </a:lstStyle>
          <a:p>
            <a:r>
              <a:t>On a le temps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71"/>
                                        </p:tgtEl>
                                        <p:attrNameLst>
                                          <p:attrName>style.visibility</p:attrName>
                                        </p:attrNameLst>
                                      </p:cBhvr>
                                      <p:to>
                                        <p:strVal val="visible"/>
                                      </p:to>
                                    </p:set>
                                    <p:anim calcmode="lin" valueType="num">
                                      <p:cBhvr>
                                        <p:cTn id="7" dur="1500" fill="hold"/>
                                        <p:tgtEl>
                                          <p:spTgt spid="271"/>
                                        </p:tgtEl>
                                        <p:attrNameLst>
                                          <p:attrName>ppt_x</p:attrName>
                                        </p:attrNameLst>
                                      </p:cBhvr>
                                      <p:tavLst>
                                        <p:tav tm="0">
                                          <p:val>
                                            <p:strVal val="#ppt_x"/>
                                          </p:val>
                                        </p:tav>
                                        <p:tav tm="100000">
                                          <p:val>
                                            <p:strVal val="#ppt_x"/>
                                          </p:val>
                                        </p:tav>
                                      </p:tavLst>
                                    </p:anim>
                                    <p:anim calcmode="lin" valueType="num">
                                      <p:cBhvr>
                                        <p:cTn id="8" dur="1500" fill="hold"/>
                                        <p:tgtEl>
                                          <p:spTgt spid="2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rogression vers lésion pré invasive"/>
          <p:cNvSpPr txBox="1">
            <a:spLocks noGrp="1"/>
          </p:cNvSpPr>
          <p:nvPr>
            <p:ph type="title"/>
          </p:nvPr>
        </p:nvSpPr>
        <p:spPr>
          <a:prstGeom prst="rect">
            <a:avLst/>
          </a:prstGeom>
        </p:spPr>
        <p:txBody>
          <a:bodyPr/>
          <a:lstStyle/>
          <a:p>
            <a:r>
              <a:t>Progression vers lésion pré invasive</a:t>
            </a:r>
          </a:p>
        </p:txBody>
      </p:sp>
      <p:sp>
        <p:nvSpPr>
          <p:cNvPr id="274" name="Difficile à mesurer…"/>
          <p:cNvSpPr txBox="1">
            <a:spLocks noGrp="1"/>
          </p:cNvSpPr>
          <p:nvPr>
            <p:ph type="body" sz="half" idx="1"/>
          </p:nvPr>
        </p:nvSpPr>
        <p:spPr>
          <a:xfrm>
            <a:off x="3071665" y="4334464"/>
            <a:ext cx="14716126" cy="8072439"/>
          </a:xfrm>
          <a:prstGeom prst="rect">
            <a:avLst/>
          </a:prstGeom>
        </p:spPr>
        <p:txBody>
          <a:bodyPr/>
          <a:lstStyle/>
          <a:p>
            <a:pPr marL="1609546">
              <a:buBlip>
                <a:blip r:embed="rId2"/>
              </a:buBlip>
            </a:pPr>
            <a:r>
              <a:t>Difficile à mesurer</a:t>
            </a:r>
          </a:p>
          <a:p>
            <a:pPr marL="1609546">
              <a:buBlip>
                <a:blip r:embed="rId2"/>
              </a:buBlip>
            </a:pPr>
            <a:r>
              <a:t>Délai 7 à 10 ans selon</a:t>
            </a:r>
          </a:p>
          <a:p>
            <a:pPr marL="2142946" lvl="1">
              <a:buBlip>
                <a:blip r:embed="rId2"/>
              </a:buBlip>
            </a:pPr>
            <a:r>
              <a:t>Age à l’infection</a:t>
            </a:r>
          </a:p>
          <a:p>
            <a:pPr marL="2142946" lvl="1">
              <a:buBlip>
                <a:blip r:embed="rId2"/>
              </a:buBlip>
            </a:pPr>
            <a:r>
              <a:t>Ré-infestations</a:t>
            </a:r>
          </a:p>
          <a:p>
            <a:pPr marL="2142946" lvl="1">
              <a:buBlip>
                <a:blip r:embed="rId2"/>
              </a:buBlip>
            </a:pPr>
            <a:r>
              <a:t>Type HPV</a:t>
            </a:r>
          </a:p>
          <a:p>
            <a:pPr marL="2142946" lvl="1">
              <a:buBlip>
                <a:blip r:embed="rId2"/>
              </a:buBlip>
            </a:pPr>
            <a:r>
              <a:t>Immunité +++</a:t>
            </a:r>
          </a:p>
        </p:txBody>
      </p:sp>
      <p:pic>
        <p:nvPicPr>
          <p:cNvPr id="275" name="droppedImage.pdf" descr="droppedImage.pdf"/>
          <p:cNvPicPr>
            <a:picLocks noChangeAspect="1"/>
          </p:cNvPicPr>
          <p:nvPr/>
        </p:nvPicPr>
        <p:blipFill>
          <a:blip r:embed="rId3"/>
          <a:stretch>
            <a:fillRect/>
          </a:stretch>
        </p:blipFill>
        <p:spPr>
          <a:xfrm>
            <a:off x="12240474" y="5804296"/>
            <a:ext cx="8702619" cy="6768704"/>
          </a:xfrm>
          <a:prstGeom prst="rect">
            <a:avLst/>
          </a:prstGeom>
          <a:ln w="889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rogression vers lésion invasive"/>
          <p:cNvSpPr txBox="1">
            <a:spLocks noGrp="1"/>
          </p:cNvSpPr>
          <p:nvPr>
            <p:ph type="title"/>
          </p:nvPr>
        </p:nvSpPr>
        <p:spPr>
          <a:xfrm>
            <a:off x="4833937" y="285750"/>
            <a:ext cx="14716126" cy="3161110"/>
          </a:xfrm>
          <a:prstGeom prst="rect">
            <a:avLst/>
          </a:prstGeom>
        </p:spPr>
        <p:txBody>
          <a:bodyPr/>
          <a:lstStyle/>
          <a:p>
            <a:r>
              <a:t>Progression vers lésion invasive</a:t>
            </a:r>
          </a:p>
        </p:txBody>
      </p:sp>
      <p:pic>
        <p:nvPicPr>
          <p:cNvPr id="278" name="droppedImage.pdf" descr="droppedImage.pdf"/>
          <p:cNvPicPr>
            <a:picLocks noChangeAspect="1"/>
          </p:cNvPicPr>
          <p:nvPr/>
        </p:nvPicPr>
        <p:blipFill>
          <a:blip r:embed="rId2"/>
          <a:stretch>
            <a:fillRect/>
          </a:stretch>
        </p:blipFill>
        <p:spPr>
          <a:xfrm>
            <a:off x="5371812" y="3766863"/>
            <a:ext cx="12403702" cy="9431216"/>
          </a:xfrm>
          <a:prstGeom prst="rect">
            <a:avLst/>
          </a:prstGeom>
          <a:ln w="889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asted-image.pdf" descr="pasted-image.pdf"/>
          <p:cNvPicPr>
            <a:picLocks noChangeAspect="1"/>
          </p:cNvPicPr>
          <p:nvPr/>
        </p:nvPicPr>
        <p:blipFill>
          <a:blip r:embed="rId2"/>
          <a:stretch>
            <a:fillRect/>
          </a:stretch>
        </p:blipFill>
        <p:spPr>
          <a:xfrm>
            <a:off x="5474170" y="2205244"/>
            <a:ext cx="13435661" cy="9305512"/>
          </a:xfrm>
          <a:prstGeom prst="rect">
            <a:avLst/>
          </a:prstGeom>
          <a:ln w="88900">
            <a:miter lim="400000"/>
          </a:ln>
        </p:spPr>
      </p:pic>
      <p:sp>
        <p:nvSpPr>
          <p:cNvPr id="281" name="On a le temps"/>
          <p:cNvSpPr txBox="1"/>
          <p:nvPr/>
        </p:nvSpPr>
        <p:spPr>
          <a:xfrm rot="19576915">
            <a:off x="5770416" y="5448314"/>
            <a:ext cx="12843168" cy="2819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647700">
              <a:defRPr sz="15100">
                <a:solidFill>
                  <a:srgbClr val="FF9300"/>
                </a:solidFill>
                <a:latin typeface="Chalkboard SE Bold"/>
                <a:ea typeface="Chalkboard SE Bold"/>
                <a:cs typeface="Chalkboard SE Bold"/>
                <a:sym typeface="Chalkboard SE Bold"/>
              </a:defRPr>
            </a:lvl1pPr>
          </a:lstStyle>
          <a:p>
            <a:r>
              <a:t>On a le temps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81"/>
                                        </p:tgtEl>
                                        <p:attrNameLst>
                                          <p:attrName>style.visibility</p:attrName>
                                        </p:attrNameLst>
                                      </p:cBhvr>
                                      <p:to>
                                        <p:strVal val="visible"/>
                                      </p:to>
                                    </p:set>
                                    <p:anim calcmode="lin" valueType="num">
                                      <p:cBhvr>
                                        <p:cTn id="7" dur="1500" fill="hold"/>
                                        <p:tgtEl>
                                          <p:spTgt spid="281"/>
                                        </p:tgtEl>
                                        <p:attrNameLst>
                                          <p:attrName>ppt_x</p:attrName>
                                        </p:attrNameLst>
                                      </p:cBhvr>
                                      <p:tavLst>
                                        <p:tav tm="0">
                                          <p:val>
                                            <p:strVal val="#ppt_x"/>
                                          </p:val>
                                        </p:tav>
                                        <p:tav tm="100000">
                                          <p:val>
                                            <p:strVal val="#ppt_x"/>
                                          </p:val>
                                        </p:tav>
                                      </p:tavLst>
                                    </p:anim>
                                    <p:anim calcmode="lin" valueType="num">
                                      <p:cBhvr>
                                        <p:cTn id="8" dur="1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Faire le dépistage diminue la mortalité et la morbidité"/>
          <p:cNvSpPr txBox="1">
            <a:spLocks noGrp="1"/>
          </p:cNvSpPr>
          <p:nvPr>
            <p:ph type="title"/>
          </p:nvPr>
        </p:nvSpPr>
        <p:spPr>
          <a:prstGeom prst="rect">
            <a:avLst/>
          </a:prstGeom>
        </p:spPr>
        <p:txBody>
          <a:bodyPr>
            <a:normAutofit/>
          </a:bodyPr>
          <a:lstStyle/>
          <a:p>
            <a:r>
              <a:t>Faire le dépistage diminue la mortalité et la morbidité</a:t>
            </a:r>
          </a:p>
        </p:txBody>
      </p:sp>
      <p:sp>
        <p:nvSpPr>
          <p:cNvPr id="284" name="Modifier : 2 clics"/>
          <p:cNvSpPr txBox="1">
            <a:spLocks noGrp="1"/>
          </p:cNvSpPr>
          <p:nvPr>
            <p:ph type="body" idx="1"/>
          </p:nvPr>
        </p:nvSpPr>
        <p:spPr>
          <a:prstGeom prst="rect">
            <a:avLst/>
          </a:prstGeom>
        </p:spPr>
        <p:txBody>
          <a:bodyPr/>
          <a:lstStyle/>
          <a:p>
            <a:pPr>
              <a:buBlip>
                <a:blip r:embed="rId2"/>
              </a:buBlip>
            </a:pPr>
            <a:endParaRPr/>
          </a:p>
        </p:txBody>
      </p:sp>
      <p:pic>
        <p:nvPicPr>
          <p:cNvPr id="285" name="droppedImage.pdf" descr="droppedImage.pdf"/>
          <p:cNvPicPr>
            <a:picLocks noChangeAspect="1"/>
          </p:cNvPicPr>
          <p:nvPr/>
        </p:nvPicPr>
        <p:blipFill>
          <a:blip r:embed="rId3"/>
          <a:stretch>
            <a:fillRect/>
          </a:stretch>
        </p:blipFill>
        <p:spPr>
          <a:xfrm>
            <a:off x="3784600" y="3908182"/>
            <a:ext cx="16841391" cy="9287534"/>
          </a:xfrm>
          <a:prstGeom prst="rect">
            <a:avLst/>
          </a:prstGeom>
          <a:ln w="889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Une efficacité certaine"/>
          <p:cNvSpPr txBox="1">
            <a:spLocks noGrp="1"/>
          </p:cNvSpPr>
          <p:nvPr>
            <p:ph type="title"/>
          </p:nvPr>
        </p:nvSpPr>
        <p:spPr>
          <a:prstGeom prst="rect">
            <a:avLst/>
          </a:prstGeom>
        </p:spPr>
        <p:txBody>
          <a:bodyPr/>
          <a:lstStyle/>
          <a:p>
            <a:r>
              <a:t>Une efficacité certaine</a:t>
            </a:r>
          </a:p>
        </p:txBody>
      </p:sp>
      <p:sp>
        <p:nvSpPr>
          <p:cNvPr id="288" name="Modifier : 2 clics"/>
          <p:cNvSpPr txBox="1">
            <a:spLocks noGrp="1"/>
          </p:cNvSpPr>
          <p:nvPr>
            <p:ph type="body" idx="1"/>
          </p:nvPr>
        </p:nvSpPr>
        <p:spPr>
          <a:prstGeom prst="rect">
            <a:avLst/>
          </a:prstGeom>
        </p:spPr>
        <p:txBody>
          <a:bodyPr/>
          <a:lstStyle/>
          <a:p>
            <a:pPr>
              <a:buBlip>
                <a:blip r:embed="rId2"/>
              </a:buBlip>
            </a:pPr>
            <a:endParaRPr/>
          </a:p>
        </p:txBody>
      </p:sp>
      <p:pic>
        <p:nvPicPr>
          <p:cNvPr id="289" name="droppedImage.tiff" descr="droppedImage.tiff"/>
          <p:cNvPicPr>
            <a:picLocks noChangeAspect="1"/>
          </p:cNvPicPr>
          <p:nvPr/>
        </p:nvPicPr>
        <p:blipFill>
          <a:blip r:embed="rId3"/>
          <a:stretch>
            <a:fillRect/>
          </a:stretch>
        </p:blipFill>
        <p:spPr>
          <a:xfrm>
            <a:off x="3167666" y="3406042"/>
            <a:ext cx="18021301" cy="10132034"/>
          </a:xfrm>
          <a:prstGeom prst="rect">
            <a:avLst/>
          </a:prstGeom>
          <a:ln w="889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Qui l’a «inventé»?"/>
          <p:cNvSpPr txBox="1">
            <a:spLocks noGrp="1"/>
          </p:cNvSpPr>
          <p:nvPr>
            <p:ph type="title"/>
          </p:nvPr>
        </p:nvSpPr>
        <p:spPr>
          <a:xfrm>
            <a:off x="571500" y="431800"/>
            <a:ext cx="9118600" cy="3657600"/>
          </a:xfrm>
          <a:prstGeom prst="rect">
            <a:avLst/>
          </a:prstGeom>
        </p:spPr>
        <p:txBody>
          <a:bodyPr/>
          <a:lstStyle/>
          <a:p>
            <a:r>
              <a:t>Qui l’a «inventé»?</a:t>
            </a:r>
          </a:p>
        </p:txBody>
      </p:sp>
      <p:sp>
        <p:nvSpPr>
          <p:cNvPr id="292" name="Tout a commence à Bucarest en Roumanie…"/>
          <p:cNvSpPr txBox="1">
            <a:spLocks noGrp="1"/>
          </p:cNvSpPr>
          <p:nvPr>
            <p:ph type="body" sz="quarter" idx="1"/>
          </p:nvPr>
        </p:nvSpPr>
        <p:spPr>
          <a:xfrm>
            <a:off x="165100" y="3340100"/>
            <a:ext cx="9118600" cy="6667500"/>
          </a:xfrm>
          <a:prstGeom prst="rect">
            <a:avLst/>
          </a:prstGeom>
        </p:spPr>
        <p:txBody>
          <a:bodyPr/>
          <a:lstStyle/>
          <a:p>
            <a:pPr marL="863809" indent="-406609">
              <a:spcBef>
                <a:spcPts val="5100"/>
              </a:spcBef>
              <a:buFont typeface="Gill Sans"/>
              <a:buBlip>
                <a:blip r:embed="rId2"/>
              </a:buBlip>
              <a:defRPr sz="4400"/>
            </a:pPr>
            <a:r>
              <a:t>Tout a commence à Bucarest en Roumanie</a:t>
            </a:r>
          </a:p>
          <a:p>
            <a:pPr marL="863809" indent="-406609">
              <a:spcBef>
                <a:spcPts val="5100"/>
              </a:spcBef>
              <a:buFont typeface="Gill Sans"/>
              <a:buBlip>
                <a:blip r:embed="rId2"/>
              </a:buBlip>
              <a:defRPr sz="4400"/>
            </a:pPr>
            <a:r>
              <a:t>Puis repris par Papanicolau</a:t>
            </a:r>
          </a:p>
        </p:txBody>
      </p:sp>
      <p:pic>
        <p:nvPicPr>
          <p:cNvPr id="293" name="droppedImage.pdf" descr="droppedImage.pdf"/>
          <p:cNvPicPr>
            <a:picLocks noChangeAspect="1"/>
          </p:cNvPicPr>
          <p:nvPr/>
        </p:nvPicPr>
        <p:blipFill>
          <a:blip r:embed="rId3"/>
          <a:stretch>
            <a:fillRect/>
          </a:stretch>
        </p:blipFill>
        <p:spPr>
          <a:xfrm>
            <a:off x="10248900" y="-139700"/>
            <a:ext cx="14305360" cy="7686809"/>
          </a:xfrm>
          <a:prstGeom prst="rect">
            <a:avLst/>
          </a:prstGeom>
          <a:ln w="88900">
            <a:miter lim="400000"/>
          </a:ln>
        </p:spPr>
      </p:pic>
      <p:pic>
        <p:nvPicPr>
          <p:cNvPr id="294" name="droppedImage.pdf" descr="droppedImage.pdf"/>
          <p:cNvPicPr>
            <a:picLocks noChangeAspect="1"/>
          </p:cNvPicPr>
          <p:nvPr/>
        </p:nvPicPr>
        <p:blipFill>
          <a:blip r:embed="rId4"/>
          <a:stretch>
            <a:fillRect/>
          </a:stretch>
        </p:blipFill>
        <p:spPr>
          <a:xfrm>
            <a:off x="3213100" y="9635431"/>
            <a:ext cx="3625454" cy="3937694"/>
          </a:xfrm>
          <a:prstGeom prst="rect">
            <a:avLst/>
          </a:prstGeom>
          <a:ln w="88900">
            <a:miter lim="400000"/>
          </a:ln>
        </p:spPr>
      </p:pic>
      <p:pic>
        <p:nvPicPr>
          <p:cNvPr id="295" name="droppedImage.pdf" descr="droppedImage.pdf"/>
          <p:cNvPicPr>
            <a:picLocks noChangeAspect="1"/>
          </p:cNvPicPr>
          <p:nvPr/>
        </p:nvPicPr>
        <p:blipFill>
          <a:blip r:embed="rId5"/>
          <a:stretch>
            <a:fillRect/>
          </a:stretch>
        </p:blipFill>
        <p:spPr>
          <a:xfrm>
            <a:off x="10617200" y="7641225"/>
            <a:ext cx="10109200" cy="5328061"/>
          </a:xfrm>
          <a:prstGeom prst="rect">
            <a:avLst/>
          </a:prstGeom>
          <a:ln w="88900">
            <a:miter lim="400000"/>
          </a:ln>
        </p:spPr>
      </p:pic>
      <p:sp>
        <p:nvSpPr>
          <p:cNvPr id="296" name="George Nicholas PAPANICOLAU (1883-1962)"/>
          <p:cNvSpPr txBox="1"/>
          <p:nvPr/>
        </p:nvSpPr>
        <p:spPr>
          <a:xfrm>
            <a:off x="7549007" y="12734967"/>
            <a:ext cx="13400185" cy="90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647700">
              <a:defRPr sz="5000" b="1">
                <a:solidFill>
                  <a:srgbClr val="FFB43F"/>
                </a:solidFill>
                <a:latin typeface="+mn-lt"/>
                <a:ea typeface="+mn-ea"/>
                <a:cs typeface="+mn-cs"/>
                <a:sym typeface="Chalkboard"/>
              </a:defRPr>
            </a:lvl1pPr>
          </a:lstStyle>
          <a:p>
            <a:r>
              <a:t>George Nicholas PAPANICOLAU (1883-1962)</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Un peu d’histoire (s)"/>
          <p:cNvSpPr txBox="1">
            <a:spLocks noGrp="1"/>
          </p:cNvSpPr>
          <p:nvPr>
            <p:ph type="title"/>
          </p:nvPr>
        </p:nvSpPr>
        <p:spPr>
          <a:xfrm>
            <a:off x="2381250" y="285750"/>
            <a:ext cx="19621500" cy="1993559"/>
          </a:xfrm>
          <a:prstGeom prst="rect">
            <a:avLst/>
          </a:prstGeom>
        </p:spPr>
        <p:txBody>
          <a:bodyPr/>
          <a:lstStyle/>
          <a:p>
            <a:r>
              <a:t>Un peu d’histoire (s)</a:t>
            </a:r>
          </a:p>
        </p:txBody>
      </p:sp>
      <p:sp>
        <p:nvSpPr>
          <p:cNvPr id="226" name="Janv. - Décembre 1982: Maternité HALD: 75 % cancer du col Stade III et IV (Thèse A. Diab)…"/>
          <p:cNvSpPr txBox="1">
            <a:spLocks noGrp="1"/>
          </p:cNvSpPr>
          <p:nvPr>
            <p:ph type="body" idx="1"/>
          </p:nvPr>
        </p:nvSpPr>
        <p:spPr>
          <a:xfrm>
            <a:off x="2381250" y="2568543"/>
            <a:ext cx="19621500" cy="9648857"/>
          </a:xfrm>
          <a:prstGeom prst="rect">
            <a:avLst/>
          </a:prstGeom>
        </p:spPr>
        <p:txBody>
          <a:bodyPr/>
          <a:lstStyle/>
          <a:p>
            <a:pPr>
              <a:buBlip>
                <a:blip r:embed="rId2"/>
              </a:buBlip>
              <a:defRPr sz="2100"/>
            </a:pPr>
            <a:r>
              <a:t>Janv. - Décembre 1982: Maternité HALD: 75 % cancer du col Stade III et IV (Thèse A. Diab)</a:t>
            </a:r>
          </a:p>
          <a:p>
            <a:pPr>
              <a:buBlip>
                <a:blip r:embed="rId2"/>
              </a:buBlip>
              <a:defRPr sz="2100"/>
            </a:pPr>
            <a:r>
              <a:t>Juillet 1984: Institut Cancer UCAD: Chirurgie invasive, Visual screening par Test de Schiller</a:t>
            </a:r>
          </a:p>
          <a:p>
            <a:pPr>
              <a:buBlip>
                <a:blip r:embed="rId2"/>
              </a:buBlip>
              <a:defRPr sz="2100"/>
            </a:pPr>
            <a:r>
              <a:t>1985: Zonta- club offre une centre de cytologie conventionnelle</a:t>
            </a:r>
          </a:p>
          <a:p>
            <a:pPr>
              <a:buBlip>
                <a:blip r:embed="rId2"/>
              </a:buBlip>
              <a:defRPr sz="2100"/>
            </a:pPr>
            <a:r>
              <a:t>Janv - Décembre 1986: ICIG Villejuif: Oncogènes (Stehelin), Zur Hausen (HPV)</a:t>
            </a:r>
          </a:p>
          <a:p>
            <a:pPr>
              <a:buBlip>
                <a:blip r:embed="rId2"/>
              </a:buBlip>
              <a:defRPr sz="2100"/>
            </a:pPr>
            <a:r>
              <a:t>1989: C. Bergeron, N Kiviatt: 1eres colposcopies IHS, HIV HPV Cancer du col</a:t>
            </a:r>
          </a:p>
          <a:p>
            <a:pPr>
              <a:buBlip>
                <a:blip r:embed="rId2"/>
              </a:buBlip>
              <a:defRPr sz="2100"/>
            </a:pPr>
            <a:r>
              <a:t>1991-93: Paris, Villejuif, Lyon: Groupe des HPV Paris: 18 DU autour du cancer</a:t>
            </a:r>
          </a:p>
          <a:p>
            <a:pPr>
              <a:buBlip>
                <a:blip r:embed="rId2"/>
              </a:buBlip>
              <a:defRPr sz="2100"/>
            </a:pPr>
            <a:r>
              <a:t>1993: Economie de la santé IML Paris: Modele de dépistage cancer du col région de Dakar (6,5 Milliards CFA pour 20% de participation)  </a:t>
            </a:r>
          </a:p>
          <a:p>
            <a:pPr>
              <a:buBlip>
                <a:blip r:embed="rId2"/>
              </a:buBlip>
              <a:defRPr sz="2100"/>
            </a:pPr>
            <a:r>
              <a:t>1994-95: UW Seattle Washington: HIV-HPV-Cancer du col, vaccin HPV</a:t>
            </a:r>
          </a:p>
          <a:p>
            <a:pPr>
              <a:buBlip>
                <a:blip r:embed="rId2"/>
              </a:buBlip>
              <a:defRPr sz="2100"/>
            </a:pPr>
            <a:r>
              <a:t>1995 + : Screen and treat: Dakar-Yeumbeul: 111.000 Femmes puis CSO   </a:t>
            </a:r>
          </a:p>
          <a:p>
            <a:pPr>
              <a:buBlip>
                <a:blip r:embed="rId2"/>
              </a:buBlip>
              <a:defRPr sz="2100"/>
            </a:pPr>
            <a:r>
              <a:t>2008: Vaccin HPV:</a:t>
            </a:r>
          </a:p>
          <a:p>
            <a:pPr>
              <a:buBlip>
                <a:blip r:embed="rId2"/>
              </a:buBlip>
              <a:defRPr sz="2100"/>
            </a:pPr>
            <a:r>
              <a:t>Société savantes: SSC, SSCPP: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FCV conventionnel"/>
          <p:cNvSpPr txBox="1">
            <a:spLocks noGrp="1"/>
          </p:cNvSpPr>
          <p:nvPr>
            <p:ph type="title"/>
          </p:nvPr>
        </p:nvSpPr>
        <p:spPr>
          <a:xfrm>
            <a:off x="2387600" y="292100"/>
            <a:ext cx="19621500" cy="1790700"/>
          </a:xfrm>
          <a:prstGeom prst="rect">
            <a:avLst/>
          </a:prstGeom>
        </p:spPr>
        <p:txBody>
          <a:bodyPr/>
          <a:lstStyle/>
          <a:p>
            <a:r>
              <a:t>FCV conventionnel</a:t>
            </a:r>
          </a:p>
        </p:txBody>
      </p:sp>
      <p:sp>
        <p:nvSpPr>
          <p:cNvPr id="299" name="Leucorrhées et saignement…"/>
          <p:cNvSpPr txBox="1">
            <a:spLocks noGrp="1"/>
          </p:cNvSpPr>
          <p:nvPr>
            <p:ph type="body" sz="half" idx="1"/>
          </p:nvPr>
        </p:nvSpPr>
        <p:spPr>
          <a:xfrm>
            <a:off x="711200" y="4140200"/>
            <a:ext cx="12039600" cy="9271000"/>
          </a:xfrm>
          <a:prstGeom prst="rect">
            <a:avLst/>
          </a:prstGeom>
        </p:spPr>
        <p:txBody>
          <a:bodyPr>
            <a:normAutofit/>
          </a:bodyPr>
          <a:lstStyle/>
          <a:p>
            <a:pPr>
              <a:buBlip>
                <a:blip r:embed="rId2"/>
              </a:buBlip>
            </a:pPr>
            <a:r>
              <a:t>Leucorrhées et saignement</a:t>
            </a:r>
          </a:p>
          <a:p>
            <a:pPr>
              <a:buBlip>
                <a:blip r:embed="rId2"/>
              </a:buBlip>
            </a:pPr>
            <a:r>
              <a:t>Une bonne partie du prélèvement reste sur la spatule</a:t>
            </a:r>
          </a:p>
          <a:p>
            <a:pPr>
              <a:buBlip>
                <a:blip r:embed="rId2"/>
              </a:buBlip>
            </a:pPr>
            <a:r>
              <a:t>Adéquation?</a:t>
            </a:r>
          </a:p>
          <a:p>
            <a:pPr>
              <a:buBlip>
                <a:blip r:embed="rId2"/>
              </a:buBlip>
            </a:pPr>
            <a:r>
              <a:t>Qualité conservation et transport</a:t>
            </a:r>
          </a:p>
        </p:txBody>
      </p:sp>
      <p:pic>
        <p:nvPicPr>
          <p:cNvPr id="300" name="image.pdf" descr="image.pdf"/>
          <p:cNvPicPr>
            <a:picLocks/>
          </p:cNvPicPr>
          <p:nvPr/>
        </p:nvPicPr>
        <p:blipFill>
          <a:blip r:embed="rId3"/>
          <a:stretch>
            <a:fillRect/>
          </a:stretch>
        </p:blipFill>
        <p:spPr>
          <a:xfrm>
            <a:off x="13500100" y="6172200"/>
            <a:ext cx="3606800" cy="3619500"/>
          </a:xfrm>
          <a:prstGeom prst="rect">
            <a:avLst/>
          </a:prstGeom>
          <a:ln w="88900">
            <a:miter lim="400000"/>
          </a:ln>
        </p:spPr>
      </p:pic>
      <p:pic>
        <p:nvPicPr>
          <p:cNvPr id="301" name="image.pdf" descr="image.pdf"/>
          <p:cNvPicPr>
            <a:picLocks/>
          </p:cNvPicPr>
          <p:nvPr/>
        </p:nvPicPr>
        <p:blipFill>
          <a:blip r:embed="rId4"/>
          <a:stretch>
            <a:fillRect/>
          </a:stretch>
        </p:blipFill>
        <p:spPr>
          <a:xfrm>
            <a:off x="13627100" y="9880600"/>
            <a:ext cx="3606800" cy="3619500"/>
          </a:xfrm>
          <a:prstGeom prst="rect">
            <a:avLst/>
          </a:prstGeom>
          <a:ln w="88900">
            <a:miter lim="400000"/>
          </a:ln>
        </p:spPr>
      </p:pic>
      <p:pic>
        <p:nvPicPr>
          <p:cNvPr id="302" name="image.pdf" descr="image.pdf"/>
          <p:cNvPicPr>
            <a:picLocks/>
          </p:cNvPicPr>
          <p:nvPr/>
        </p:nvPicPr>
        <p:blipFill>
          <a:blip r:embed="rId5"/>
          <a:stretch>
            <a:fillRect/>
          </a:stretch>
        </p:blipFill>
        <p:spPr>
          <a:xfrm>
            <a:off x="13500100" y="2413000"/>
            <a:ext cx="3606800" cy="3619500"/>
          </a:xfrm>
          <a:prstGeom prst="rect">
            <a:avLst/>
          </a:prstGeom>
          <a:ln w="88900">
            <a:miter lim="400000"/>
          </a:ln>
        </p:spPr>
      </p:pic>
      <p:pic>
        <p:nvPicPr>
          <p:cNvPr id="303" name="image.pdf" descr="image.pdf"/>
          <p:cNvPicPr>
            <a:picLocks/>
          </p:cNvPicPr>
          <p:nvPr/>
        </p:nvPicPr>
        <p:blipFill>
          <a:blip r:embed="rId6"/>
          <a:stretch>
            <a:fillRect/>
          </a:stretch>
        </p:blipFill>
        <p:spPr>
          <a:xfrm>
            <a:off x="17449800" y="9867900"/>
            <a:ext cx="6362700" cy="3657600"/>
          </a:xfrm>
          <a:prstGeom prst="rect">
            <a:avLst/>
          </a:prstGeom>
          <a:ln w="88900">
            <a:miter lim="400000"/>
          </a:ln>
        </p:spPr>
      </p:pic>
      <p:pic>
        <p:nvPicPr>
          <p:cNvPr id="304" name="image.pdf" descr="image.pdf"/>
          <p:cNvPicPr>
            <a:picLocks/>
          </p:cNvPicPr>
          <p:nvPr/>
        </p:nvPicPr>
        <p:blipFill>
          <a:blip r:embed="rId7"/>
          <a:stretch>
            <a:fillRect/>
          </a:stretch>
        </p:blipFill>
        <p:spPr>
          <a:xfrm>
            <a:off x="17348200" y="2336800"/>
            <a:ext cx="6362700" cy="2895600"/>
          </a:xfrm>
          <a:prstGeom prst="rect">
            <a:avLst/>
          </a:prstGeom>
          <a:ln w="88900">
            <a:miter lim="400000"/>
          </a:ln>
        </p:spPr>
      </p:pic>
      <p:pic>
        <p:nvPicPr>
          <p:cNvPr id="305" name="image.pdf" descr="image.pdf"/>
          <p:cNvPicPr>
            <a:picLocks/>
          </p:cNvPicPr>
          <p:nvPr/>
        </p:nvPicPr>
        <p:blipFill>
          <a:blip r:embed="rId8"/>
          <a:stretch>
            <a:fillRect/>
          </a:stretch>
        </p:blipFill>
        <p:spPr>
          <a:xfrm>
            <a:off x="17348200" y="5918200"/>
            <a:ext cx="6362700" cy="3263900"/>
          </a:xfrm>
          <a:prstGeom prst="rect">
            <a:avLst/>
          </a:prstGeom>
          <a:ln w="889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FCV normal"/>
          <p:cNvSpPr txBox="1">
            <a:spLocks noGrp="1"/>
          </p:cNvSpPr>
          <p:nvPr>
            <p:ph type="title"/>
          </p:nvPr>
        </p:nvSpPr>
        <p:spPr>
          <a:xfrm>
            <a:off x="1524000" y="-520700"/>
            <a:ext cx="19621500" cy="3568700"/>
          </a:xfrm>
          <a:prstGeom prst="rect">
            <a:avLst/>
          </a:prstGeom>
        </p:spPr>
        <p:txBody>
          <a:bodyPr/>
          <a:lstStyle/>
          <a:p>
            <a:r>
              <a:t>FCV normal</a:t>
            </a:r>
          </a:p>
        </p:txBody>
      </p:sp>
      <p:sp>
        <p:nvSpPr>
          <p:cNvPr id="308" name="Modifier : 2 clics"/>
          <p:cNvSpPr txBox="1">
            <a:spLocks noGrp="1"/>
          </p:cNvSpPr>
          <p:nvPr>
            <p:ph type="body" sz="half" idx="1"/>
          </p:nvPr>
        </p:nvSpPr>
        <p:spPr>
          <a:prstGeom prst="rect">
            <a:avLst/>
          </a:prstGeom>
        </p:spPr>
        <p:txBody>
          <a:bodyPr/>
          <a:lstStyle/>
          <a:p>
            <a:pPr>
              <a:buBlip>
                <a:blip r:embed="rId2"/>
              </a:buBlip>
              <a:defRPr>
                <a:effectLst>
                  <a:outerShdw blurRad="12700" dist="25400" dir="2700000" rotWithShape="0">
                    <a:srgbClr val="031EAA"/>
                  </a:outerShdw>
                </a:effectLst>
              </a:defRPr>
            </a:pPr>
            <a:endParaRPr/>
          </a:p>
        </p:txBody>
      </p:sp>
      <p:pic>
        <p:nvPicPr>
          <p:cNvPr id="309" name="image.pdf" descr="image.pdf"/>
          <p:cNvPicPr>
            <a:picLocks/>
          </p:cNvPicPr>
          <p:nvPr/>
        </p:nvPicPr>
        <p:blipFill>
          <a:blip r:embed="rId3"/>
          <a:stretch>
            <a:fillRect/>
          </a:stretch>
        </p:blipFill>
        <p:spPr>
          <a:xfrm>
            <a:off x="139700" y="2362200"/>
            <a:ext cx="9753600" cy="7645400"/>
          </a:xfrm>
          <a:prstGeom prst="rect">
            <a:avLst/>
          </a:prstGeom>
          <a:ln w="88900">
            <a:miter lim="400000"/>
          </a:ln>
        </p:spPr>
      </p:pic>
      <p:pic>
        <p:nvPicPr>
          <p:cNvPr id="310" name="image.pdf" descr="image.pdf"/>
          <p:cNvPicPr>
            <a:picLocks/>
          </p:cNvPicPr>
          <p:nvPr/>
        </p:nvPicPr>
        <p:blipFill>
          <a:blip r:embed="rId4"/>
          <a:stretch>
            <a:fillRect/>
          </a:stretch>
        </p:blipFill>
        <p:spPr>
          <a:xfrm>
            <a:off x="13462000" y="2463800"/>
            <a:ext cx="10464800" cy="7899400"/>
          </a:xfrm>
          <a:prstGeom prst="rect">
            <a:avLst/>
          </a:prstGeom>
          <a:ln w="88900">
            <a:miter lim="400000"/>
          </a:ln>
        </p:spPr>
      </p:pic>
      <p:pic>
        <p:nvPicPr>
          <p:cNvPr id="311" name="image.pdf" descr="image.pdf"/>
          <p:cNvPicPr>
            <a:picLocks/>
          </p:cNvPicPr>
          <p:nvPr/>
        </p:nvPicPr>
        <p:blipFill>
          <a:blip r:embed="rId5"/>
          <a:stretch>
            <a:fillRect/>
          </a:stretch>
        </p:blipFill>
        <p:spPr>
          <a:xfrm>
            <a:off x="7670800" y="8216900"/>
            <a:ext cx="7327900" cy="5486400"/>
          </a:xfrm>
          <a:prstGeom prst="rect">
            <a:avLst/>
          </a:prstGeom>
          <a:ln w="889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FCV anormal"/>
          <p:cNvSpPr txBox="1">
            <a:spLocks noGrp="1"/>
          </p:cNvSpPr>
          <p:nvPr>
            <p:ph type="title"/>
          </p:nvPr>
        </p:nvSpPr>
        <p:spPr>
          <a:xfrm>
            <a:off x="292100" y="-38100"/>
            <a:ext cx="11785600" cy="2279650"/>
          </a:xfrm>
          <a:prstGeom prst="rect">
            <a:avLst/>
          </a:prstGeom>
        </p:spPr>
        <p:txBody>
          <a:bodyPr/>
          <a:lstStyle/>
          <a:p>
            <a:r>
              <a:t>FCV anormal</a:t>
            </a:r>
          </a:p>
        </p:txBody>
      </p:sp>
      <p:sp>
        <p:nvSpPr>
          <p:cNvPr id="314" name="Modifier : 2 clics"/>
          <p:cNvSpPr txBox="1">
            <a:spLocks noGrp="1"/>
          </p:cNvSpPr>
          <p:nvPr>
            <p:ph type="body" sz="half" idx="1"/>
          </p:nvPr>
        </p:nvSpPr>
        <p:spPr>
          <a:prstGeom prst="rect">
            <a:avLst/>
          </a:prstGeom>
        </p:spPr>
        <p:txBody>
          <a:bodyPr/>
          <a:lstStyle/>
          <a:p>
            <a:pPr>
              <a:buBlip>
                <a:blip r:embed="rId2"/>
              </a:buBlip>
              <a:defRPr>
                <a:effectLst>
                  <a:outerShdw blurRad="12700" dist="25400" dir="2700000" rotWithShape="0">
                    <a:srgbClr val="031EAA"/>
                  </a:outerShdw>
                </a:effectLst>
              </a:defRPr>
            </a:pPr>
            <a:endParaRPr/>
          </a:p>
        </p:txBody>
      </p:sp>
      <p:pic>
        <p:nvPicPr>
          <p:cNvPr id="315" name="image.pdf" descr="image.pdf"/>
          <p:cNvPicPr>
            <a:picLocks/>
          </p:cNvPicPr>
          <p:nvPr/>
        </p:nvPicPr>
        <p:blipFill>
          <a:blip r:embed="rId3"/>
          <a:stretch>
            <a:fillRect/>
          </a:stretch>
        </p:blipFill>
        <p:spPr>
          <a:xfrm>
            <a:off x="11722100" y="0"/>
            <a:ext cx="9042400" cy="6981825"/>
          </a:xfrm>
          <a:prstGeom prst="rect">
            <a:avLst/>
          </a:prstGeom>
          <a:ln w="88900">
            <a:miter lim="400000"/>
          </a:ln>
        </p:spPr>
      </p:pic>
      <p:pic>
        <p:nvPicPr>
          <p:cNvPr id="316" name="image.pdf" descr="image.pdf"/>
          <p:cNvPicPr>
            <a:picLocks/>
          </p:cNvPicPr>
          <p:nvPr/>
        </p:nvPicPr>
        <p:blipFill>
          <a:blip r:embed="rId4"/>
          <a:stretch>
            <a:fillRect/>
          </a:stretch>
        </p:blipFill>
        <p:spPr>
          <a:xfrm>
            <a:off x="11887200" y="7086600"/>
            <a:ext cx="8839200" cy="6629400"/>
          </a:xfrm>
          <a:prstGeom prst="rect">
            <a:avLst/>
          </a:prstGeom>
          <a:ln w="88900">
            <a:miter lim="400000"/>
          </a:ln>
        </p:spPr>
      </p:pic>
      <p:pic>
        <p:nvPicPr>
          <p:cNvPr id="317" name="image.pdf" descr="image.pdf"/>
          <p:cNvPicPr>
            <a:picLocks/>
          </p:cNvPicPr>
          <p:nvPr/>
        </p:nvPicPr>
        <p:blipFill>
          <a:blip r:embed="rId5"/>
          <a:stretch>
            <a:fillRect/>
          </a:stretch>
        </p:blipFill>
        <p:spPr>
          <a:xfrm>
            <a:off x="3797300" y="2019300"/>
            <a:ext cx="7772400" cy="5829300"/>
          </a:xfrm>
          <a:prstGeom prst="rect">
            <a:avLst/>
          </a:prstGeom>
          <a:ln w="88900">
            <a:miter lim="400000"/>
          </a:ln>
        </p:spPr>
      </p:pic>
      <p:pic>
        <p:nvPicPr>
          <p:cNvPr id="318" name="image.pdf" descr="image.pdf"/>
          <p:cNvPicPr>
            <a:picLocks/>
          </p:cNvPicPr>
          <p:nvPr/>
        </p:nvPicPr>
        <p:blipFill>
          <a:blip r:embed="rId6"/>
          <a:stretch>
            <a:fillRect/>
          </a:stretch>
        </p:blipFill>
        <p:spPr>
          <a:xfrm>
            <a:off x="3352800" y="7950200"/>
            <a:ext cx="8674100" cy="5702300"/>
          </a:xfrm>
          <a:prstGeom prst="rect">
            <a:avLst/>
          </a:prstGeom>
          <a:ln w="889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Le FCV a des limites"/>
          <p:cNvSpPr txBox="1">
            <a:spLocks noGrp="1"/>
          </p:cNvSpPr>
          <p:nvPr>
            <p:ph type="title"/>
          </p:nvPr>
        </p:nvSpPr>
        <p:spPr>
          <a:xfrm>
            <a:off x="2387600" y="292100"/>
            <a:ext cx="19621500" cy="3200400"/>
          </a:xfrm>
          <a:prstGeom prst="rect">
            <a:avLst/>
          </a:prstGeom>
        </p:spPr>
        <p:txBody>
          <a:bodyPr/>
          <a:lstStyle/>
          <a:p>
            <a:r>
              <a:t>Le FCV a des limites</a:t>
            </a:r>
          </a:p>
        </p:txBody>
      </p:sp>
      <p:sp>
        <p:nvSpPr>
          <p:cNvPr id="321" name="Les lésions de l’endocol peuvent être méconnues…"/>
          <p:cNvSpPr txBox="1">
            <a:spLocks noGrp="1"/>
          </p:cNvSpPr>
          <p:nvPr>
            <p:ph type="body" sz="half" idx="1"/>
          </p:nvPr>
        </p:nvSpPr>
        <p:spPr>
          <a:xfrm>
            <a:off x="1409700" y="4953000"/>
            <a:ext cx="8864600" cy="7620000"/>
          </a:xfrm>
          <a:prstGeom prst="rect">
            <a:avLst/>
          </a:prstGeom>
        </p:spPr>
        <p:txBody>
          <a:bodyPr>
            <a:normAutofit/>
          </a:bodyPr>
          <a:lstStyle/>
          <a:p>
            <a:pPr marL="846533" indent="-398477" defTabSz="634745">
              <a:spcBef>
                <a:spcPts val="4900"/>
              </a:spcBef>
              <a:buBlip>
                <a:blip r:embed="rId2"/>
              </a:buBlip>
              <a:defRPr sz="4312"/>
            </a:pPr>
            <a:r>
              <a:t>Les lésions de l’endocol peuvent être méconnues</a:t>
            </a:r>
          </a:p>
          <a:p>
            <a:pPr marL="846533" indent="-398477" defTabSz="634745">
              <a:spcBef>
                <a:spcPts val="4900"/>
              </a:spcBef>
              <a:buBlip>
                <a:blip r:embed="rId2"/>
              </a:buBlip>
              <a:defRPr sz="4312"/>
            </a:pPr>
            <a:r>
              <a:t>Faible sensibilité, </a:t>
            </a:r>
          </a:p>
          <a:p>
            <a:pPr marL="846533" indent="-398477" defTabSz="634745">
              <a:spcBef>
                <a:spcPts val="4900"/>
              </a:spcBef>
              <a:buBlip>
                <a:blip r:embed="rId2"/>
              </a:buBlip>
              <a:defRPr sz="4312"/>
            </a:pPr>
            <a:r>
              <a:t>Nécessité faire régulièrement</a:t>
            </a:r>
          </a:p>
          <a:p>
            <a:pPr marL="846533" indent="-398477" defTabSz="634745">
              <a:spcBef>
                <a:spcPts val="4900"/>
              </a:spcBef>
              <a:buBlip>
                <a:blip r:embed="rId2"/>
              </a:buBlip>
              <a:defRPr sz="4312"/>
            </a:pPr>
            <a:r>
              <a:t>La couverture n’est jamais totale </a:t>
            </a:r>
          </a:p>
          <a:p>
            <a:pPr marL="846533" indent="-398477" defTabSz="634745">
              <a:spcBef>
                <a:spcPts val="4900"/>
              </a:spcBef>
              <a:buBlip>
                <a:blip r:embed="rId2"/>
              </a:buBlip>
              <a:defRPr sz="4312"/>
            </a:pPr>
            <a:r>
              <a:t>Implantation difficile dans PVD</a:t>
            </a:r>
          </a:p>
        </p:txBody>
      </p:sp>
      <p:pic>
        <p:nvPicPr>
          <p:cNvPr id="322" name="droppedImage.pdf" descr="droppedImage.pdf"/>
          <p:cNvPicPr>
            <a:picLocks noChangeAspect="1"/>
          </p:cNvPicPr>
          <p:nvPr/>
        </p:nvPicPr>
        <p:blipFill>
          <a:blip r:embed="rId3"/>
          <a:stretch>
            <a:fillRect/>
          </a:stretch>
        </p:blipFill>
        <p:spPr>
          <a:xfrm>
            <a:off x="12115800" y="5016500"/>
            <a:ext cx="9093200" cy="8146364"/>
          </a:xfrm>
          <a:prstGeom prst="rect">
            <a:avLst/>
          </a:prstGeom>
          <a:ln w="88900">
            <a:miter lim="400000"/>
          </a:ln>
        </p:spPr>
      </p:pic>
      <p:sp>
        <p:nvSpPr>
          <p:cNvPr id="323" name="Ligne"/>
          <p:cNvSpPr/>
          <p:nvPr/>
        </p:nvSpPr>
        <p:spPr>
          <a:xfrm flipV="1">
            <a:off x="14334659" y="6069186"/>
            <a:ext cx="1385033" cy="2676327"/>
          </a:xfrm>
          <a:prstGeom prst="line">
            <a:avLst/>
          </a:prstGeom>
          <a:ln w="63500">
            <a:solidFill>
              <a:srgbClr val="2296FF"/>
            </a:solidFill>
            <a:miter lim="400000"/>
            <a:headEnd type="stealth"/>
          </a:ln>
        </p:spPr>
        <p:txBody>
          <a:bodyPr lIns="50800" tIns="50800" rIns="50800" bIns="50800" anchor="ctr"/>
          <a:lstStyle/>
          <a:p>
            <a:endParaRPr/>
          </a:p>
        </p:txBody>
      </p:sp>
      <p:sp>
        <p:nvSpPr>
          <p:cNvPr id="324" name="Ligne"/>
          <p:cNvSpPr/>
          <p:nvPr/>
        </p:nvSpPr>
        <p:spPr>
          <a:xfrm>
            <a:off x="17227041" y="9725266"/>
            <a:ext cx="400907" cy="1868190"/>
          </a:xfrm>
          <a:prstGeom prst="line">
            <a:avLst/>
          </a:prstGeom>
          <a:ln w="63500">
            <a:solidFill>
              <a:srgbClr val="2296FF"/>
            </a:solidFill>
            <a:miter lim="400000"/>
            <a:headEnd type="stealth"/>
          </a:ln>
        </p:spPr>
        <p:txBody>
          <a:bodyPr lIns="50800" tIns="50800" rIns="50800" bIns="50800" anchor="ctr"/>
          <a:lstStyle/>
          <a:p>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Modifier : 2 clics"/>
          <p:cNvSpPr txBox="1">
            <a:spLocks noGrp="1"/>
          </p:cNvSpPr>
          <p:nvPr>
            <p:ph type="title"/>
          </p:nvPr>
        </p:nvSpPr>
        <p:spPr>
          <a:prstGeom prst="rect">
            <a:avLst/>
          </a:prstGeom>
        </p:spPr>
        <p:txBody>
          <a:bodyPr/>
          <a:lstStyle/>
          <a:p>
            <a:endParaRPr/>
          </a:p>
        </p:txBody>
      </p:sp>
      <p:pic>
        <p:nvPicPr>
          <p:cNvPr id="327" name="droppedImage.tiff" descr="droppedImage.tiff"/>
          <p:cNvPicPr>
            <a:picLocks noChangeAspect="1"/>
          </p:cNvPicPr>
          <p:nvPr/>
        </p:nvPicPr>
        <p:blipFill>
          <a:blip r:embed="rId2"/>
          <a:stretch>
            <a:fillRect/>
          </a:stretch>
        </p:blipFill>
        <p:spPr>
          <a:xfrm>
            <a:off x="277753" y="304693"/>
            <a:ext cx="23291801" cy="13095246"/>
          </a:xfrm>
          <a:prstGeom prst="rect">
            <a:avLst/>
          </a:prstGeom>
          <a:ln w="889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Pour être efficace il doit être: «organisé» et «centralisé»"/>
          <p:cNvSpPr txBox="1">
            <a:spLocks noGrp="1"/>
          </p:cNvSpPr>
          <p:nvPr>
            <p:ph type="title"/>
          </p:nvPr>
        </p:nvSpPr>
        <p:spPr>
          <a:prstGeom prst="rect">
            <a:avLst/>
          </a:prstGeom>
        </p:spPr>
        <p:txBody>
          <a:bodyPr>
            <a:normAutofit/>
          </a:bodyPr>
          <a:lstStyle/>
          <a:p>
            <a:r>
              <a:t>Pour être efficace il doit être: «organisé» et «centralisé»</a:t>
            </a:r>
          </a:p>
        </p:txBody>
      </p:sp>
      <p:sp>
        <p:nvSpPr>
          <p:cNvPr id="330" name="Dépistage organisé…"/>
          <p:cNvSpPr txBox="1">
            <a:spLocks noGrp="1"/>
          </p:cNvSpPr>
          <p:nvPr>
            <p:ph type="body" sz="half" idx="1"/>
          </p:nvPr>
        </p:nvSpPr>
        <p:spPr>
          <a:prstGeom prst="rect">
            <a:avLst/>
          </a:prstGeom>
        </p:spPr>
        <p:txBody>
          <a:bodyPr/>
          <a:lstStyle/>
          <a:p>
            <a:pPr>
              <a:buBlip>
                <a:blip r:embed="rId2"/>
              </a:buBlip>
              <a:defRPr>
                <a:solidFill>
                  <a:srgbClr val="FFB43F"/>
                </a:solidFill>
              </a:defRPr>
            </a:pPr>
            <a:r>
              <a:t>Dépistage organisé</a:t>
            </a:r>
          </a:p>
          <a:p>
            <a:pPr lvl="1">
              <a:buBlip>
                <a:blip r:embed="rId2"/>
              </a:buBlip>
              <a:defRPr>
                <a:solidFill>
                  <a:srgbClr val="FFB43F"/>
                </a:solidFill>
              </a:defRPr>
            </a:pPr>
            <a:r>
              <a:t>Plus efficace et plus rentable</a:t>
            </a:r>
          </a:p>
          <a:p>
            <a:pPr lvl="1">
              <a:buBlip>
                <a:blip r:embed="rId2"/>
              </a:buBlip>
              <a:defRPr>
                <a:solidFill>
                  <a:srgbClr val="FFB43F"/>
                </a:solidFill>
              </a:defRPr>
            </a:pPr>
            <a:r>
              <a:t>Ex: Finlande, UK, Irlande, Danemark, Suède, Pays bas, Italie, Norvège, Slovénie </a:t>
            </a:r>
          </a:p>
        </p:txBody>
      </p:sp>
      <p:sp>
        <p:nvSpPr>
          <p:cNvPr id="331" name="Dépistage opportuniste…"/>
          <p:cNvSpPr txBox="1"/>
          <p:nvPr/>
        </p:nvSpPr>
        <p:spPr>
          <a:xfrm>
            <a:off x="12026900" y="4140200"/>
            <a:ext cx="9575800" cy="807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406609" indent="-406609" defTabSz="647700">
              <a:spcBef>
                <a:spcPts val="5100"/>
              </a:spcBef>
              <a:buSzPct val="43000"/>
              <a:buFont typeface="Gill Sans"/>
              <a:buBlip>
                <a:blip r:embed="rId2"/>
              </a:buBlip>
              <a:defRPr sz="3600">
                <a:solidFill>
                  <a:srgbClr val="00C7FC"/>
                </a:solidFill>
                <a:latin typeface="+mn-lt"/>
                <a:ea typeface="+mn-ea"/>
                <a:cs typeface="+mn-cs"/>
                <a:sym typeface="Chalkboard"/>
              </a:defRPr>
            </a:pPr>
            <a:r>
              <a:t>Dépistage opportuniste</a:t>
            </a:r>
          </a:p>
          <a:p>
            <a:pPr marL="863809" lvl="1" indent="-406609" defTabSz="647700">
              <a:spcBef>
                <a:spcPts val="5100"/>
              </a:spcBef>
              <a:buSzPct val="43000"/>
              <a:buFont typeface="Gill Sans"/>
              <a:buBlip>
                <a:blip r:embed="rId2"/>
              </a:buBlip>
              <a:defRPr sz="3600">
                <a:solidFill>
                  <a:srgbClr val="00C7FC"/>
                </a:solidFill>
                <a:latin typeface="+mn-lt"/>
                <a:ea typeface="+mn-ea"/>
                <a:cs typeface="+mn-cs"/>
                <a:sym typeface="Chalkboard"/>
              </a:defRPr>
            </a:pPr>
            <a:r>
              <a:t>Une partie de la population est trop dépistée et l’autre pas assez</a:t>
            </a:r>
          </a:p>
          <a:p>
            <a:pPr marL="863809" lvl="1" indent="-406609" defTabSz="647700">
              <a:spcBef>
                <a:spcPts val="5100"/>
              </a:spcBef>
              <a:buSzPct val="43000"/>
              <a:buFont typeface="Gill Sans"/>
              <a:buBlip>
                <a:blip r:embed="rId2"/>
              </a:buBlip>
              <a:defRPr sz="3600">
                <a:solidFill>
                  <a:srgbClr val="00C7FC"/>
                </a:solidFill>
                <a:latin typeface="+mn-lt"/>
                <a:ea typeface="+mn-ea"/>
                <a:cs typeface="+mn-cs"/>
                <a:sym typeface="Chalkboard"/>
              </a:defRPr>
            </a:pPr>
            <a:r>
              <a:t>Qualité hétérogène</a:t>
            </a:r>
          </a:p>
          <a:p>
            <a:pPr marL="863809" lvl="1" indent="-406609" defTabSz="647700">
              <a:spcBef>
                <a:spcPts val="5100"/>
              </a:spcBef>
              <a:buSzPct val="43000"/>
              <a:buFont typeface="Gill Sans"/>
              <a:buBlip>
                <a:blip r:embed="rId2"/>
              </a:buBlip>
              <a:defRPr sz="3600">
                <a:solidFill>
                  <a:srgbClr val="00C7FC"/>
                </a:solidFill>
                <a:latin typeface="+mn-lt"/>
                <a:ea typeface="+mn-ea"/>
                <a:cs typeface="+mn-cs"/>
                <a:sym typeface="Chalkboard"/>
              </a:defRPr>
            </a:pPr>
            <a:r>
              <a:t>Dans la plupart des autres pays: France, Allemagne, Espagne, Grèce, Portugal...</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eut-on améliorer le FCV conventionnel ?"/>
          <p:cNvSpPr txBox="1">
            <a:spLocks noGrp="1"/>
          </p:cNvSpPr>
          <p:nvPr>
            <p:ph type="title"/>
          </p:nvPr>
        </p:nvSpPr>
        <p:spPr>
          <a:xfrm>
            <a:off x="304800" y="279400"/>
            <a:ext cx="14833600" cy="3276600"/>
          </a:xfrm>
          <a:prstGeom prst="rect">
            <a:avLst/>
          </a:prstGeom>
        </p:spPr>
        <p:txBody>
          <a:bodyPr/>
          <a:lstStyle/>
          <a:p>
            <a:r>
              <a:t>Peut-on améliorer le FCV conventionnel ?</a:t>
            </a:r>
          </a:p>
        </p:txBody>
      </p:sp>
      <p:sp>
        <p:nvSpPr>
          <p:cNvPr id="334" name="Toutes les cellules dans le flacon…"/>
          <p:cNvSpPr txBox="1">
            <a:spLocks noGrp="1"/>
          </p:cNvSpPr>
          <p:nvPr>
            <p:ph type="body" sz="half" idx="1"/>
          </p:nvPr>
        </p:nvSpPr>
        <p:spPr>
          <a:xfrm>
            <a:off x="762000" y="4140200"/>
            <a:ext cx="7886700" cy="8763000"/>
          </a:xfrm>
          <a:prstGeom prst="rect">
            <a:avLst/>
          </a:prstGeom>
        </p:spPr>
        <p:txBody>
          <a:bodyPr>
            <a:normAutofit/>
          </a:bodyPr>
          <a:lstStyle/>
          <a:p>
            <a:pPr marL="768790" indent="-361882" defTabSz="576452">
              <a:spcBef>
                <a:spcPts val="4500"/>
              </a:spcBef>
              <a:buBlip>
                <a:blip r:embed="rId2"/>
              </a:buBlip>
              <a:defRPr sz="3916"/>
            </a:pPr>
            <a:r>
              <a:t>Toutes les cellules dans le flacon</a:t>
            </a:r>
          </a:p>
          <a:p>
            <a:pPr marL="768790" indent="-361882" defTabSz="576452">
              <a:spcBef>
                <a:spcPts val="4500"/>
              </a:spcBef>
              <a:buBlip>
                <a:blip r:embed="rId2"/>
              </a:buBlip>
              <a:defRPr sz="3916"/>
            </a:pPr>
            <a:r>
              <a:t>Lame plus claire, interprétation plus facile et plus rapide</a:t>
            </a:r>
          </a:p>
          <a:p>
            <a:pPr marL="768790" indent="-361882" defTabSz="576452">
              <a:spcBef>
                <a:spcPts val="4500"/>
              </a:spcBef>
              <a:buBlip>
                <a:blip r:embed="rId2"/>
              </a:buBlip>
              <a:defRPr sz="3916"/>
            </a:pPr>
            <a:r>
              <a:t>Lecture automatisée plus facile</a:t>
            </a:r>
          </a:p>
          <a:p>
            <a:pPr marL="768790" indent="-361882" defTabSz="576452">
              <a:spcBef>
                <a:spcPts val="4500"/>
              </a:spcBef>
              <a:buBlip>
                <a:blip r:embed="rId2"/>
              </a:buBlip>
              <a:defRPr sz="3916"/>
            </a:pPr>
            <a:r>
              <a:t>Autres test possibles DNA HPV</a:t>
            </a:r>
          </a:p>
          <a:p>
            <a:pPr marL="768790" indent="-361882" defTabSz="576452">
              <a:spcBef>
                <a:spcPts val="4500"/>
              </a:spcBef>
              <a:buBlip>
                <a:blip r:embed="rId2"/>
              </a:buBlip>
              <a:defRPr sz="3916"/>
            </a:pPr>
            <a:r>
              <a:t>Moins de FCV inadéquats</a:t>
            </a:r>
          </a:p>
        </p:txBody>
      </p:sp>
      <p:pic>
        <p:nvPicPr>
          <p:cNvPr id="335" name="1147046730.tiff" descr="1147046730.tiff"/>
          <p:cNvPicPr>
            <a:picLocks noChangeAspect="1"/>
          </p:cNvPicPr>
          <p:nvPr/>
        </p:nvPicPr>
        <p:blipFill>
          <a:blip r:embed="rId3"/>
          <a:stretch>
            <a:fillRect/>
          </a:stretch>
        </p:blipFill>
        <p:spPr>
          <a:xfrm>
            <a:off x="17350841" y="124630"/>
            <a:ext cx="6484677" cy="5537201"/>
          </a:xfrm>
          <a:prstGeom prst="rect">
            <a:avLst/>
          </a:prstGeom>
          <a:ln w="88900">
            <a:miter lim="400000"/>
          </a:ln>
        </p:spPr>
      </p:pic>
      <p:pic>
        <p:nvPicPr>
          <p:cNvPr id="336" name="PAP-Test-ThinPreph-Technologie.tiff" descr="PAP-Test-ThinPreph-Technologie.tiff"/>
          <p:cNvPicPr>
            <a:picLocks noChangeAspect="1"/>
          </p:cNvPicPr>
          <p:nvPr/>
        </p:nvPicPr>
        <p:blipFill>
          <a:blip r:embed="rId4"/>
          <a:stretch>
            <a:fillRect/>
          </a:stretch>
        </p:blipFill>
        <p:spPr>
          <a:xfrm>
            <a:off x="15949789" y="6089501"/>
            <a:ext cx="7888112" cy="7594601"/>
          </a:xfrm>
          <a:prstGeom prst="rect">
            <a:avLst/>
          </a:prstGeom>
          <a:ln w="88900">
            <a:miter lim="400000"/>
          </a:ln>
        </p:spPr>
      </p:pic>
      <p:pic>
        <p:nvPicPr>
          <p:cNvPr id="337" name="droppedImage.pdf" descr="droppedImage.pdf"/>
          <p:cNvPicPr>
            <a:picLocks noChangeAspect="1"/>
          </p:cNvPicPr>
          <p:nvPr/>
        </p:nvPicPr>
        <p:blipFill>
          <a:blip r:embed="rId5"/>
          <a:stretch>
            <a:fillRect/>
          </a:stretch>
        </p:blipFill>
        <p:spPr>
          <a:xfrm>
            <a:off x="9067800" y="3454400"/>
            <a:ext cx="6398658" cy="5156200"/>
          </a:xfrm>
          <a:prstGeom prst="rect">
            <a:avLst/>
          </a:prstGeom>
          <a:ln w="88900">
            <a:miter lim="400000"/>
          </a:ln>
        </p:spPr>
      </p:pic>
      <p:pic>
        <p:nvPicPr>
          <p:cNvPr id="338" name="droppedImage.pdf" descr="droppedImage.pdf"/>
          <p:cNvPicPr>
            <a:picLocks noChangeAspect="1"/>
          </p:cNvPicPr>
          <p:nvPr/>
        </p:nvPicPr>
        <p:blipFill>
          <a:blip r:embed="rId6"/>
          <a:stretch>
            <a:fillRect/>
          </a:stretch>
        </p:blipFill>
        <p:spPr>
          <a:xfrm>
            <a:off x="9055100" y="8521700"/>
            <a:ext cx="6438900" cy="5132457"/>
          </a:xfrm>
          <a:prstGeom prst="rect">
            <a:avLst/>
          </a:prstGeom>
          <a:ln w="889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2" name="Rectangle aux angles arrondis"/>
          <p:cNvGrpSpPr/>
          <p:nvPr/>
        </p:nvGrpSpPr>
        <p:grpSpPr>
          <a:xfrm>
            <a:off x="8577457" y="7433565"/>
            <a:ext cx="12640227" cy="5624413"/>
            <a:chOff x="0" y="0"/>
            <a:chExt cx="12640225" cy="5624412"/>
          </a:xfrm>
        </p:grpSpPr>
        <p:sp>
          <p:nvSpPr>
            <p:cNvPr id="340" name="Rectangle aux angles arrondis"/>
            <p:cNvSpPr/>
            <p:nvPr/>
          </p:nvSpPr>
          <p:spPr>
            <a:xfrm>
              <a:off x="35718" y="35718"/>
              <a:ext cx="12568789" cy="5552976"/>
            </a:xfrm>
            <a:prstGeom prst="roundRect">
              <a:avLst>
                <a:gd name="adj" fmla="val 14041"/>
              </a:avLst>
            </a:prstGeom>
            <a:solidFill>
              <a:schemeClr val="accent1">
                <a:hueOff val="378192"/>
                <a:satOff val="30564"/>
                <a:lumOff val="24900"/>
              </a:schemeClr>
            </a:solidFill>
            <a:ln w="12700" cap="flat">
              <a:noFill/>
              <a:miter lim="400000"/>
            </a:ln>
            <a:effectLst/>
          </p:spPr>
          <p:txBody>
            <a:bodyPr wrap="square" lIns="71437" tIns="71437" rIns="71437" bIns="71437" numCol="1" anchor="ctr">
              <a:noAutofit/>
            </a:bodyPr>
            <a:lstStyle/>
            <a:p>
              <a:pPr algn="ctr" defTabSz="642937">
                <a:defRPr sz="4400">
                  <a:solidFill>
                    <a:srgbClr val="FFFFFF"/>
                  </a:solidFill>
                  <a:effectLst>
                    <a:outerShdw blurRad="63500" dist="25400" dir="2700000" rotWithShape="0">
                      <a:srgbClr val="000000">
                        <a:alpha val="70000"/>
                      </a:srgbClr>
                    </a:outerShdw>
                  </a:effectLst>
                  <a:latin typeface="Chalkduster"/>
                  <a:ea typeface="Chalkduster"/>
                  <a:cs typeface="Chalkduster"/>
                  <a:sym typeface="Chalkduster"/>
                </a:defRPr>
              </a:pPr>
              <a:endParaRPr/>
            </a:p>
          </p:txBody>
        </p:sp>
        <p:pic>
          <p:nvPicPr>
            <p:cNvPr id="341" name="Rectangle aux angles arrondis" descr="Rectangle aux angles arrondis"/>
            <p:cNvPicPr>
              <a:picLocks noChangeAspect="1"/>
            </p:cNvPicPr>
            <p:nvPr/>
          </p:nvPicPr>
          <p:blipFill>
            <a:blip r:embed="rId3"/>
            <a:stretch>
              <a:fillRect/>
            </a:stretch>
          </p:blipFill>
          <p:spPr>
            <a:xfrm>
              <a:off x="0" y="-1"/>
              <a:ext cx="12640226" cy="5624414"/>
            </a:xfrm>
            <a:prstGeom prst="rect">
              <a:avLst/>
            </a:prstGeom>
            <a:ln w="88900" cap="flat">
              <a:noFill/>
              <a:miter lim="400000"/>
            </a:ln>
            <a:effectLst/>
          </p:spPr>
        </p:pic>
      </p:grpSp>
      <p:sp>
        <p:nvSpPr>
          <p:cNvPr id="343" name="Le Sénégal n’a pas les moyens de la «politique du tout frottis»"/>
          <p:cNvSpPr txBox="1">
            <a:spLocks noGrp="1"/>
          </p:cNvSpPr>
          <p:nvPr>
            <p:ph type="title"/>
          </p:nvPr>
        </p:nvSpPr>
        <p:spPr>
          <a:xfrm>
            <a:off x="4838698" y="697372"/>
            <a:ext cx="14716130" cy="3340739"/>
          </a:xfrm>
          <a:prstGeom prst="rect">
            <a:avLst/>
          </a:prstGeom>
        </p:spPr>
        <p:txBody>
          <a:bodyPr/>
          <a:lstStyle>
            <a:lvl1pPr defTabSz="758951">
              <a:defRPr sz="7800"/>
            </a:lvl1pPr>
          </a:lstStyle>
          <a:p>
            <a:r>
              <a:t>Le Sénégal n’a pas les moyens de la «politique du tout frottis»</a:t>
            </a:r>
          </a:p>
        </p:txBody>
      </p:sp>
      <p:sp>
        <p:nvSpPr>
          <p:cNvPr id="344" name="Femmes éligibles pour le frottis: 3,5 Millions"/>
          <p:cNvSpPr txBox="1">
            <a:spLocks noGrp="1"/>
          </p:cNvSpPr>
          <p:nvPr>
            <p:ph type="body" sz="quarter" idx="1"/>
          </p:nvPr>
        </p:nvSpPr>
        <p:spPr>
          <a:xfrm>
            <a:off x="3560809" y="4452598"/>
            <a:ext cx="15956740" cy="3045197"/>
          </a:xfrm>
          <a:prstGeom prst="rect">
            <a:avLst/>
          </a:prstGeom>
        </p:spPr>
        <p:txBody>
          <a:bodyPr/>
          <a:lstStyle>
            <a:lvl1pPr marL="866419" indent="-409219">
              <a:spcBef>
                <a:spcPts val="0"/>
              </a:spcBef>
              <a:buSzPct val="42900"/>
              <a:buBlip>
                <a:blip r:embed="rId4"/>
              </a:buBlip>
              <a:defRPr sz="5200" b="1">
                <a:solidFill>
                  <a:srgbClr val="E8BA25"/>
                </a:solidFill>
              </a:defRPr>
            </a:lvl1pPr>
          </a:lstStyle>
          <a:p>
            <a:r>
              <a:t> Femmes éligibles pour le frottis: 3,5 Millions</a:t>
            </a:r>
          </a:p>
        </p:txBody>
      </p:sp>
      <p:pic>
        <p:nvPicPr>
          <p:cNvPr id="345" name="Image" descr="Image"/>
          <p:cNvPicPr>
            <a:picLocks noChangeAspect="1"/>
          </p:cNvPicPr>
          <p:nvPr/>
        </p:nvPicPr>
        <p:blipFill>
          <a:blip r:embed="rId5"/>
          <a:stretch>
            <a:fillRect/>
          </a:stretch>
        </p:blipFill>
        <p:spPr>
          <a:xfrm>
            <a:off x="8724339" y="7478454"/>
            <a:ext cx="12462053" cy="5624413"/>
          </a:xfrm>
          <a:prstGeom prst="rect">
            <a:avLst/>
          </a:prstGeom>
          <a:ln w="889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Le Sénégal n’a pas les moyens de la «politique du tout frottis»"/>
          <p:cNvSpPr txBox="1">
            <a:spLocks noGrp="1"/>
          </p:cNvSpPr>
          <p:nvPr>
            <p:ph type="title"/>
          </p:nvPr>
        </p:nvSpPr>
        <p:spPr>
          <a:xfrm>
            <a:off x="4838698" y="697372"/>
            <a:ext cx="14716130" cy="3340739"/>
          </a:xfrm>
          <a:prstGeom prst="rect">
            <a:avLst/>
          </a:prstGeom>
        </p:spPr>
        <p:txBody>
          <a:bodyPr/>
          <a:lstStyle>
            <a:lvl1pPr defTabSz="690646">
              <a:defRPr sz="7098"/>
            </a:lvl1pPr>
          </a:lstStyle>
          <a:p>
            <a:r>
              <a:t>Le Sénégal n’a pas les moyens de la «politique du tout frottis» (2012)</a:t>
            </a:r>
          </a:p>
        </p:txBody>
      </p:sp>
      <p:sp>
        <p:nvSpPr>
          <p:cNvPr id="350" name="Pas assez de RH…"/>
          <p:cNvSpPr txBox="1">
            <a:spLocks noGrp="1"/>
          </p:cNvSpPr>
          <p:nvPr>
            <p:ph type="body" sz="half" idx="1"/>
          </p:nvPr>
        </p:nvSpPr>
        <p:spPr>
          <a:xfrm>
            <a:off x="4838699" y="4644281"/>
            <a:ext cx="14857305" cy="8744446"/>
          </a:xfrm>
          <a:prstGeom prst="rect">
            <a:avLst/>
          </a:prstGeom>
        </p:spPr>
        <p:txBody>
          <a:bodyPr/>
          <a:lstStyle/>
          <a:p>
            <a:pPr marL="867318" indent="-410118">
              <a:spcBef>
                <a:spcPts val="0"/>
              </a:spcBef>
              <a:buSzPct val="42900"/>
              <a:buBlip>
                <a:blip r:embed="rId3"/>
              </a:buBlip>
              <a:defRPr sz="4800"/>
            </a:pPr>
            <a:r>
              <a:t>Pas assez de RH</a:t>
            </a:r>
          </a:p>
          <a:p>
            <a:pPr marL="1362618" lvl="1" indent="-410118">
              <a:spcBef>
                <a:spcPts val="0"/>
              </a:spcBef>
              <a:buSzPct val="42900"/>
              <a:buBlip>
                <a:blip r:embed="rId3"/>
              </a:buBlip>
              <a:defRPr sz="4800"/>
            </a:pPr>
            <a:r>
              <a:t>Pathologistes: </a:t>
            </a:r>
          </a:p>
          <a:p>
            <a:pPr marL="1896018" lvl="2" indent="-410118">
              <a:spcBef>
                <a:spcPts val="0"/>
              </a:spcBef>
              <a:buSzPct val="42900"/>
              <a:buBlip>
                <a:blip r:embed="rId3"/>
              </a:buBlip>
              <a:defRPr sz="4800"/>
            </a:pPr>
            <a:r>
              <a:t>Mendes </a:t>
            </a:r>
          </a:p>
          <a:p>
            <a:pPr marL="1896018" lvl="2" indent="-410118">
              <a:spcBef>
                <a:spcPts val="0"/>
              </a:spcBef>
              <a:buSzPct val="42900"/>
              <a:buBlip>
                <a:blip r:embed="rId3"/>
              </a:buBlip>
              <a:defRPr sz="4800"/>
            </a:pPr>
            <a:r>
              <a:t>Gisele</a:t>
            </a:r>
          </a:p>
          <a:p>
            <a:pPr marL="1896018" lvl="2" indent="-410118">
              <a:spcBef>
                <a:spcPts val="0"/>
              </a:spcBef>
              <a:buSzPct val="42900"/>
              <a:buBlip>
                <a:blip r:embed="rId3"/>
              </a:buBlip>
              <a:defRPr sz="4800"/>
            </a:pPr>
            <a:r>
              <a:t>Dangou</a:t>
            </a:r>
          </a:p>
          <a:p>
            <a:pPr marL="1896018" lvl="2" indent="-410118">
              <a:spcBef>
                <a:spcPts val="0"/>
              </a:spcBef>
              <a:buSzPct val="42900"/>
              <a:buBlip>
                <a:blip r:embed="rId3"/>
              </a:buBlip>
              <a:defRPr sz="4800"/>
            </a:pPr>
            <a:r>
              <a:t>Nafi</a:t>
            </a:r>
          </a:p>
          <a:p>
            <a:pPr marL="1896018" lvl="2" indent="-410118">
              <a:spcBef>
                <a:spcPts val="0"/>
              </a:spcBef>
              <a:buSzPct val="42900"/>
              <a:buBlip>
                <a:blip r:embed="rId3"/>
              </a:buBlip>
              <a:defRPr sz="4800"/>
            </a:pPr>
            <a:r>
              <a:t>Dial</a:t>
            </a:r>
          </a:p>
          <a:p>
            <a:pPr marL="1896018" lvl="2" indent="-410118">
              <a:spcBef>
                <a:spcPts val="0"/>
              </a:spcBef>
              <a:buSzPct val="42900"/>
              <a:buBlip>
                <a:blip r:embed="rId3"/>
              </a:buBlip>
              <a:defRPr sz="4800"/>
            </a:pPr>
            <a:r>
              <a:t>Yankhoba</a:t>
            </a:r>
          </a:p>
          <a:p>
            <a:pPr marL="1896018" lvl="2" indent="-410118">
              <a:spcBef>
                <a:spcPts val="0"/>
              </a:spcBef>
              <a:buSzPct val="42900"/>
              <a:buBlip>
                <a:blip r:embed="rId3"/>
              </a:buBlip>
              <a:defRPr sz="4800"/>
            </a:pPr>
            <a:r>
              <a:t>Fann</a:t>
            </a:r>
          </a:p>
          <a:p>
            <a:pPr marL="1896018" lvl="2" indent="-410118">
              <a:spcBef>
                <a:spcPts val="0"/>
              </a:spcBef>
              <a:buSzPct val="42900"/>
              <a:buBlip>
                <a:blip r:embed="rId3"/>
              </a:buBlip>
              <a:defRPr sz="4800"/>
            </a:pPr>
            <a:r>
              <a:t>En formation, etc…</a:t>
            </a:r>
          </a:p>
          <a:p>
            <a:pPr marL="1362618" lvl="1" indent="-410118">
              <a:spcBef>
                <a:spcPts val="0"/>
              </a:spcBef>
              <a:buSzPct val="42900"/>
              <a:buBlip>
                <a:blip r:embed="rId3"/>
              </a:buBlip>
              <a:defRPr sz="4800"/>
            </a:pPr>
            <a:r>
              <a:t>Cyto-techniciens?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Le Sénégal n’a pas les moyens de la «politique du tout frottis»"/>
          <p:cNvSpPr txBox="1">
            <a:spLocks noGrp="1"/>
          </p:cNvSpPr>
          <p:nvPr>
            <p:ph type="title"/>
          </p:nvPr>
        </p:nvSpPr>
        <p:spPr>
          <a:xfrm>
            <a:off x="4838698" y="697372"/>
            <a:ext cx="14716130" cy="3340739"/>
          </a:xfrm>
          <a:prstGeom prst="rect">
            <a:avLst/>
          </a:prstGeom>
        </p:spPr>
        <p:txBody>
          <a:bodyPr/>
          <a:lstStyle>
            <a:lvl1pPr defTabSz="758951">
              <a:defRPr sz="7800"/>
            </a:lvl1pPr>
          </a:lstStyle>
          <a:p>
            <a:r>
              <a:t>Le Sénégal n’a pas les moyens de la «politique du tout frottis»</a:t>
            </a:r>
          </a:p>
        </p:txBody>
      </p:sp>
      <p:sp>
        <p:nvSpPr>
          <p:cNvPr id="355" name="Laboratoires de pathologie…"/>
          <p:cNvSpPr txBox="1">
            <a:spLocks noGrp="1"/>
          </p:cNvSpPr>
          <p:nvPr>
            <p:ph type="body" idx="1"/>
          </p:nvPr>
        </p:nvSpPr>
        <p:spPr>
          <a:xfrm>
            <a:off x="4838699" y="4644281"/>
            <a:ext cx="15358394" cy="8771485"/>
          </a:xfrm>
          <a:prstGeom prst="rect">
            <a:avLst/>
          </a:prstGeom>
        </p:spPr>
        <p:txBody>
          <a:bodyPr/>
          <a:lstStyle/>
          <a:p>
            <a:pPr marL="865651" indent="-408451">
              <a:spcBef>
                <a:spcPts val="0"/>
              </a:spcBef>
              <a:buSzPct val="42900"/>
              <a:buBlip>
                <a:blip r:embed="rId3"/>
              </a:buBlip>
              <a:defRPr sz="5600"/>
            </a:pPr>
            <a:r>
              <a:t>Laboratoires de pathologie</a:t>
            </a:r>
          </a:p>
          <a:p>
            <a:pPr marL="1360951" lvl="1" indent="-408451">
              <a:spcBef>
                <a:spcPts val="0"/>
              </a:spcBef>
              <a:buSzPct val="42900"/>
              <a:buBlip>
                <a:blip r:embed="rId3"/>
              </a:buBlip>
              <a:defRPr sz="5600"/>
            </a:pPr>
            <a:r>
              <a:t>HALD</a:t>
            </a:r>
          </a:p>
          <a:p>
            <a:pPr marL="1360951" lvl="1" indent="-408451">
              <a:spcBef>
                <a:spcPts val="0"/>
              </a:spcBef>
              <a:buSzPct val="42900"/>
              <a:buBlip>
                <a:blip r:embed="rId3"/>
              </a:buBlip>
              <a:defRPr sz="5600"/>
            </a:pPr>
            <a:r>
              <a:t>Laboratoire de pathologie UCAD</a:t>
            </a:r>
          </a:p>
          <a:p>
            <a:pPr marL="1360951" lvl="1" indent="-408451">
              <a:spcBef>
                <a:spcPts val="0"/>
              </a:spcBef>
              <a:buSzPct val="42900"/>
              <a:buBlip>
                <a:blip r:embed="rId3"/>
              </a:buBlip>
              <a:defRPr sz="5600"/>
            </a:pPr>
            <a:r>
              <a:t>Laboratoire de cytologie UCAD</a:t>
            </a:r>
          </a:p>
          <a:p>
            <a:pPr marL="1360951" lvl="1" indent="-408451">
              <a:spcBef>
                <a:spcPts val="0"/>
              </a:spcBef>
              <a:buSzPct val="42900"/>
              <a:buBlip>
                <a:blip r:embed="rId3"/>
              </a:buBlip>
              <a:defRPr sz="5600"/>
            </a:pPr>
            <a:r>
              <a:t>Laboratoire de Fann</a:t>
            </a:r>
          </a:p>
          <a:p>
            <a:pPr marL="1360951" lvl="1" indent="-408451">
              <a:spcBef>
                <a:spcPts val="0"/>
              </a:spcBef>
              <a:buSzPct val="42900"/>
              <a:buBlip>
                <a:blip r:embed="rId3"/>
              </a:buBlip>
              <a:defRPr sz="5600"/>
            </a:pPr>
            <a:r>
              <a:t>HPD</a:t>
            </a:r>
          </a:p>
          <a:p>
            <a:pPr marL="1360951" lvl="1" indent="-408451">
              <a:spcBef>
                <a:spcPts val="0"/>
              </a:spcBef>
              <a:buSzPct val="42900"/>
              <a:buBlip>
                <a:blip r:embed="rId3"/>
              </a:buBlip>
              <a:defRPr sz="5600"/>
            </a:pPr>
            <a:r>
              <a:t>HOGGY, autres</a:t>
            </a:r>
          </a:p>
          <a:p>
            <a:pPr marL="1360951" lvl="1" indent="-408451">
              <a:spcBef>
                <a:spcPts val="0"/>
              </a:spcBef>
              <a:buSzPct val="42900"/>
              <a:buBlip>
                <a:blip r:embed="rId3"/>
              </a:buBlip>
              <a:defRPr sz="5600"/>
            </a:pPr>
            <a:r>
              <a:t>Institut Pasteur et Laboratoires Prives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Dépistage"/>
          <p:cNvSpPr txBox="1">
            <a:spLocks noGrp="1"/>
          </p:cNvSpPr>
          <p:nvPr>
            <p:ph type="title"/>
          </p:nvPr>
        </p:nvSpPr>
        <p:spPr>
          <a:prstGeom prst="rect">
            <a:avLst/>
          </a:prstGeom>
        </p:spPr>
        <p:txBody>
          <a:bodyPr/>
          <a:lstStyle/>
          <a:p>
            <a:r>
              <a:t>Dépistage</a:t>
            </a:r>
          </a:p>
        </p:txBody>
      </p:sp>
      <p:sp>
        <p:nvSpPr>
          <p:cNvPr id="229" name="Recherche chez une personne en bonne santé apparente des signes d'une maladie avant qu'elle ne se déclare.…"/>
          <p:cNvSpPr txBox="1">
            <a:spLocks noGrp="1"/>
          </p:cNvSpPr>
          <p:nvPr>
            <p:ph type="body" idx="1"/>
          </p:nvPr>
        </p:nvSpPr>
        <p:spPr>
          <a:prstGeom prst="rect">
            <a:avLst/>
          </a:prstGeom>
        </p:spPr>
        <p:txBody>
          <a:bodyPr/>
          <a:lstStyle/>
          <a:p>
            <a:pPr>
              <a:buBlip>
                <a:blip r:embed="rId2"/>
              </a:buBlip>
            </a:pPr>
            <a:r>
              <a:t>Recherche chez une personne en bonne santé apparente des signes d'une maladie avant qu'elle ne se déclare. </a:t>
            </a:r>
          </a:p>
          <a:p>
            <a:pPr>
              <a:buBlip>
                <a:blip r:embed="rId2"/>
              </a:buBlip>
            </a:pPr>
            <a:r>
              <a:t>On peut faire un dépistage individuel (opportuniste) en fonction des risques personnels ou un dépistage de masse; aussi appelé «screening».</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Le Sénégal n’a pas les moyens de la «politique du tout frottis»"/>
          <p:cNvSpPr txBox="1">
            <a:spLocks noGrp="1"/>
          </p:cNvSpPr>
          <p:nvPr>
            <p:ph type="title"/>
          </p:nvPr>
        </p:nvSpPr>
        <p:spPr>
          <a:xfrm>
            <a:off x="4838698" y="697372"/>
            <a:ext cx="14716130" cy="3340739"/>
          </a:xfrm>
          <a:prstGeom prst="rect">
            <a:avLst/>
          </a:prstGeom>
        </p:spPr>
        <p:txBody>
          <a:bodyPr/>
          <a:lstStyle>
            <a:lvl1pPr defTabSz="758951">
              <a:defRPr sz="7800"/>
            </a:lvl1pPr>
          </a:lstStyle>
          <a:p>
            <a:r>
              <a:t>Le Sénégal n’a pas les moyens de la «politique du tout frottis»</a:t>
            </a:r>
          </a:p>
        </p:txBody>
      </p:sp>
      <p:graphicFrame>
        <p:nvGraphicFramePr>
          <p:cNvPr id="360" name="Tableau"/>
          <p:cNvGraphicFramePr/>
          <p:nvPr/>
        </p:nvGraphicFramePr>
        <p:xfrm>
          <a:off x="3523167" y="4933948"/>
          <a:ext cx="17337663" cy="8349071"/>
        </p:xfrm>
        <a:graphic>
          <a:graphicData uri="http://schemas.openxmlformats.org/drawingml/2006/table">
            <a:tbl>
              <a:tblPr>
                <a:tableStyleId>{4C3C2611-4C71-4FC5-86AE-919BDF0F9419}</a:tableStyleId>
              </a:tblPr>
              <a:tblGrid>
                <a:gridCol w="5774987">
                  <a:extLst>
                    <a:ext uri="{9D8B030D-6E8A-4147-A177-3AD203B41FA5}">
                      <a16:colId xmlns:a16="http://schemas.microsoft.com/office/drawing/2014/main" val="20000"/>
                    </a:ext>
                  </a:extLst>
                </a:gridCol>
                <a:gridCol w="5774987">
                  <a:extLst>
                    <a:ext uri="{9D8B030D-6E8A-4147-A177-3AD203B41FA5}">
                      <a16:colId xmlns:a16="http://schemas.microsoft.com/office/drawing/2014/main" val="20001"/>
                    </a:ext>
                  </a:extLst>
                </a:gridCol>
                <a:gridCol w="5774987">
                  <a:extLst>
                    <a:ext uri="{9D8B030D-6E8A-4147-A177-3AD203B41FA5}">
                      <a16:colId xmlns:a16="http://schemas.microsoft.com/office/drawing/2014/main" val="20002"/>
                    </a:ext>
                  </a:extLst>
                </a:gridCol>
              </a:tblGrid>
              <a:tr h="2084092">
                <a:tc>
                  <a:txBody>
                    <a:bodyPr/>
                    <a:lstStyle/>
                    <a:p>
                      <a:pPr defTabSz="914400">
                        <a:tabLst>
                          <a:tab pos="990600" algn="l"/>
                          <a:tab pos="1803400" algn="l"/>
                        </a:tabLst>
                        <a:defRPr sz="1800">
                          <a:solidFill>
                            <a:srgbClr val="000000"/>
                          </a:solidFill>
                        </a:defRPr>
                      </a:pPr>
                      <a:r>
                        <a:rPr sz="4600" b="1">
                          <a:solidFill>
                            <a:srgbClr val="FFFFFF"/>
                          </a:solidFill>
                          <a:uFill>
                            <a:solidFill>
                              <a:srgbClr val="FFFFFF"/>
                            </a:solidFill>
                          </a:uFill>
                          <a:latin typeface="+mn-lt"/>
                          <a:ea typeface="+mn-ea"/>
                          <a:cs typeface="+mn-cs"/>
                        </a:rPr>
                        <a:t>Taux de couverture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1800">
                          <a:solidFill>
                            <a:srgbClr val="000000"/>
                          </a:solidFill>
                        </a:defRPr>
                      </a:pPr>
                      <a:r>
                        <a:rPr sz="3000" b="1">
                          <a:solidFill>
                            <a:srgbClr val="FFFFFF"/>
                          </a:solidFill>
                          <a:uFill>
                            <a:solidFill>
                              <a:srgbClr val="FFFFFF"/>
                            </a:solidFill>
                          </a:uFill>
                          <a:latin typeface="+mn-lt"/>
                          <a:ea typeface="+mn-ea"/>
                          <a:cs typeface="+mn-cs"/>
                        </a:rPr>
                        <a:t>Charge de travail journalière par pathologiste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1800">
                          <a:solidFill>
                            <a:srgbClr val="000000"/>
                          </a:solidFill>
                        </a:defRPr>
                      </a:pPr>
                      <a:r>
                        <a:rPr sz="3200" b="1">
                          <a:solidFill>
                            <a:srgbClr val="FFFFFF"/>
                          </a:solidFill>
                          <a:uFill>
                            <a:solidFill>
                              <a:srgbClr val="FFFFFF"/>
                            </a:solidFill>
                          </a:uFill>
                          <a:latin typeface="+mn-lt"/>
                          <a:ea typeface="+mn-ea"/>
                          <a:cs typeface="+mn-cs"/>
                        </a:rPr>
                        <a:t>Charge de travail journalière par laboratoire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0"/>
                  </a:ext>
                </a:extLst>
              </a:tr>
              <a:tr h="2084092">
                <a:tc>
                  <a:txBody>
                    <a:bodyPr/>
                    <a:lstStyle/>
                    <a:p>
                      <a:pPr defTabSz="914400">
                        <a:tabLst>
                          <a:tab pos="990600" algn="l"/>
                          <a:tab pos="1803400" algn="l"/>
                        </a:tabLst>
                        <a:defRPr sz="1800">
                          <a:solidFill>
                            <a:srgbClr val="000000"/>
                          </a:solidFill>
                        </a:defRPr>
                      </a:pPr>
                      <a:r>
                        <a:rPr sz="8400" b="1">
                          <a:solidFill>
                            <a:srgbClr val="FFFFFF"/>
                          </a:solidFill>
                          <a:uFill>
                            <a:solidFill>
                              <a:srgbClr val="FFFFFF"/>
                            </a:solidFill>
                          </a:uFill>
                          <a:latin typeface="+mn-lt"/>
                          <a:ea typeface="+mn-ea"/>
                          <a:cs typeface="+mn-cs"/>
                        </a:rPr>
                        <a:t>100 %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3800" b="1">
                          <a:solidFill>
                            <a:schemeClr val="accent5"/>
                          </a:solidFill>
                          <a:uFill>
                            <a:solidFill>
                              <a:srgbClr val="FFFFFF"/>
                            </a:solidFill>
                          </a:uFill>
                          <a:latin typeface="+mn-lt"/>
                          <a:ea typeface="+mn-ea"/>
                          <a:cs typeface="+mn-cs"/>
                        </a:defRPr>
                      </a:pPr>
                      <a:r>
                        <a:t>1166 </a:t>
                      </a:r>
                    </a:p>
                    <a:p>
                      <a:pPr defTabSz="914400">
                        <a:tabLst>
                          <a:tab pos="990600" algn="l"/>
                          <a:tab pos="1803400" algn="l"/>
                        </a:tabLst>
                        <a:defRPr sz="3800" b="1">
                          <a:solidFill>
                            <a:schemeClr val="accent5"/>
                          </a:solidFill>
                          <a:uFill>
                            <a:solidFill>
                              <a:srgbClr val="FFFFFF"/>
                            </a:solidFill>
                          </a:uFill>
                          <a:latin typeface="+mn-lt"/>
                          <a:ea typeface="+mn-ea"/>
                          <a:cs typeface="+mn-cs"/>
                        </a:defRPr>
                      </a:pPr>
                      <a:r>
                        <a:t>(0,4 min par patiente)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3600" b="1">
                          <a:solidFill>
                            <a:schemeClr val="accent5"/>
                          </a:solidFill>
                          <a:uFill>
                            <a:solidFill>
                              <a:srgbClr val="FFFFFF"/>
                            </a:solidFill>
                          </a:uFill>
                          <a:latin typeface="+mn-lt"/>
                          <a:ea typeface="+mn-ea"/>
                          <a:cs typeface="+mn-cs"/>
                        </a:defRPr>
                      </a:pPr>
                      <a:r>
                        <a:t>1667 </a:t>
                      </a:r>
                    </a:p>
                    <a:p>
                      <a:pPr defTabSz="914400">
                        <a:tabLst>
                          <a:tab pos="990600" algn="l"/>
                          <a:tab pos="1803400" algn="l"/>
                        </a:tabLst>
                        <a:defRPr sz="3600" b="1">
                          <a:solidFill>
                            <a:schemeClr val="accent5"/>
                          </a:solidFill>
                          <a:uFill>
                            <a:solidFill>
                              <a:srgbClr val="FFFFFF"/>
                            </a:solidFill>
                          </a:uFill>
                          <a:latin typeface="+mn-lt"/>
                          <a:ea typeface="+mn-ea"/>
                          <a:cs typeface="+mn-cs"/>
                        </a:defRPr>
                      </a:pPr>
                      <a:r>
                        <a:t>(0,29 min par patiente)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1"/>
                  </a:ext>
                </a:extLst>
              </a:tr>
              <a:tr h="2084092">
                <a:tc>
                  <a:txBody>
                    <a:bodyPr/>
                    <a:lstStyle/>
                    <a:p>
                      <a:pPr defTabSz="914400">
                        <a:tabLst>
                          <a:tab pos="990600" algn="l"/>
                          <a:tab pos="1803400" algn="l"/>
                        </a:tabLst>
                        <a:defRPr sz="1800">
                          <a:solidFill>
                            <a:srgbClr val="000000"/>
                          </a:solidFill>
                        </a:defRPr>
                      </a:pPr>
                      <a:r>
                        <a:rPr sz="8400" b="1">
                          <a:solidFill>
                            <a:srgbClr val="FFFFFF"/>
                          </a:solidFill>
                          <a:uFill>
                            <a:solidFill>
                              <a:srgbClr val="FFFFFF"/>
                            </a:solidFill>
                          </a:uFill>
                          <a:latin typeface="+mn-lt"/>
                          <a:ea typeface="+mn-ea"/>
                          <a:cs typeface="+mn-cs"/>
                        </a:rPr>
                        <a:t>10 %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3800" b="1">
                          <a:solidFill>
                            <a:srgbClr val="E8BA25"/>
                          </a:solidFill>
                          <a:uFill>
                            <a:solidFill>
                              <a:srgbClr val="FFFFFF"/>
                            </a:solidFill>
                          </a:uFill>
                          <a:latin typeface="+mn-lt"/>
                          <a:ea typeface="+mn-ea"/>
                          <a:cs typeface="+mn-cs"/>
                        </a:defRPr>
                      </a:pPr>
                      <a:r>
                        <a:t>117 </a:t>
                      </a:r>
                    </a:p>
                    <a:p>
                      <a:pPr defTabSz="914400">
                        <a:tabLst>
                          <a:tab pos="990600" algn="l"/>
                          <a:tab pos="1803400" algn="l"/>
                        </a:tabLst>
                        <a:defRPr sz="3800" b="1">
                          <a:solidFill>
                            <a:srgbClr val="E8BA25"/>
                          </a:solidFill>
                          <a:uFill>
                            <a:solidFill>
                              <a:srgbClr val="FFFFFF"/>
                            </a:solidFill>
                          </a:uFill>
                          <a:latin typeface="+mn-lt"/>
                          <a:ea typeface="+mn-ea"/>
                          <a:cs typeface="+mn-cs"/>
                        </a:defRPr>
                      </a:pPr>
                      <a:r>
                        <a:t>(4 min par patiente)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3800" b="1">
                          <a:solidFill>
                            <a:srgbClr val="E8BA25"/>
                          </a:solidFill>
                          <a:uFill>
                            <a:solidFill>
                              <a:srgbClr val="FFFFFF"/>
                            </a:solidFill>
                          </a:uFill>
                          <a:latin typeface="+mn-lt"/>
                          <a:ea typeface="+mn-ea"/>
                          <a:cs typeface="+mn-cs"/>
                        </a:defRPr>
                      </a:pPr>
                      <a:r>
                        <a:t>167 </a:t>
                      </a:r>
                    </a:p>
                    <a:p>
                      <a:pPr defTabSz="914400">
                        <a:tabLst>
                          <a:tab pos="990600" algn="l"/>
                          <a:tab pos="1803400" algn="l"/>
                        </a:tabLst>
                        <a:defRPr sz="3800" b="1">
                          <a:solidFill>
                            <a:srgbClr val="E8BA25"/>
                          </a:solidFill>
                          <a:uFill>
                            <a:solidFill>
                              <a:srgbClr val="FFFFFF"/>
                            </a:solidFill>
                          </a:uFill>
                          <a:latin typeface="+mn-lt"/>
                          <a:ea typeface="+mn-ea"/>
                          <a:cs typeface="+mn-cs"/>
                        </a:defRPr>
                      </a:pPr>
                      <a:r>
                        <a:t>(2,9 min par patiente)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2"/>
                  </a:ext>
                </a:extLst>
              </a:tr>
              <a:tr h="2084092">
                <a:tc>
                  <a:txBody>
                    <a:bodyPr/>
                    <a:lstStyle/>
                    <a:p>
                      <a:pPr defTabSz="914400">
                        <a:tabLst>
                          <a:tab pos="990600" algn="l"/>
                          <a:tab pos="1803400" algn="l"/>
                        </a:tabLst>
                        <a:defRPr sz="1800">
                          <a:solidFill>
                            <a:srgbClr val="000000"/>
                          </a:solidFill>
                        </a:defRPr>
                      </a:pPr>
                      <a:r>
                        <a:rPr sz="8400" b="1">
                          <a:solidFill>
                            <a:srgbClr val="FFFFFF"/>
                          </a:solidFill>
                          <a:uFill>
                            <a:solidFill>
                              <a:srgbClr val="FFFFFF"/>
                            </a:solidFill>
                          </a:uFill>
                          <a:latin typeface="+mn-lt"/>
                          <a:ea typeface="+mn-ea"/>
                          <a:cs typeface="+mn-cs"/>
                        </a:rPr>
                        <a:t>1 %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3800" b="1">
                          <a:solidFill>
                            <a:schemeClr val="accent2"/>
                          </a:solidFill>
                          <a:uFill>
                            <a:solidFill>
                              <a:srgbClr val="FFFFFF"/>
                            </a:solidFill>
                          </a:uFill>
                          <a:latin typeface="+mn-lt"/>
                          <a:ea typeface="+mn-ea"/>
                          <a:cs typeface="+mn-cs"/>
                        </a:defRPr>
                      </a:pPr>
                      <a:r>
                        <a:t>12 </a:t>
                      </a:r>
                    </a:p>
                    <a:p>
                      <a:pPr defTabSz="914400">
                        <a:tabLst>
                          <a:tab pos="990600" algn="l"/>
                          <a:tab pos="1803400" algn="l"/>
                        </a:tabLst>
                        <a:defRPr sz="3800" b="1">
                          <a:solidFill>
                            <a:schemeClr val="accent2"/>
                          </a:solidFill>
                          <a:uFill>
                            <a:solidFill>
                              <a:srgbClr val="FFFFFF"/>
                            </a:solidFill>
                          </a:uFill>
                          <a:latin typeface="+mn-lt"/>
                          <a:ea typeface="+mn-ea"/>
                          <a:cs typeface="+mn-cs"/>
                        </a:defRPr>
                      </a:pPr>
                      <a:r>
                        <a:t>(40 min par patiente)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3800" b="1">
                          <a:solidFill>
                            <a:schemeClr val="accent2"/>
                          </a:solidFill>
                          <a:uFill>
                            <a:solidFill>
                              <a:srgbClr val="FFFFFF"/>
                            </a:solidFill>
                          </a:uFill>
                          <a:latin typeface="+mn-lt"/>
                          <a:ea typeface="+mn-ea"/>
                          <a:cs typeface="+mn-cs"/>
                        </a:defRPr>
                      </a:pPr>
                      <a:r>
                        <a:t>17 </a:t>
                      </a:r>
                    </a:p>
                    <a:p>
                      <a:pPr defTabSz="914400">
                        <a:tabLst>
                          <a:tab pos="990600" algn="l"/>
                          <a:tab pos="1803400" algn="l"/>
                        </a:tabLst>
                        <a:defRPr sz="3800" b="1">
                          <a:solidFill>
                            <a:schemeClr val="accent2"/>
                          </a:solidFill>
                          <a:uFill>
                            <a:solidFill>
                              <a:srgbClr val="FFFFFF"/>
                            </a:solidFill>
                          </a:uFill>
                          <a:latin typeface="+mn-lt"/>
                          <a:ea typeface="+mn-ea"/>
                          <a:cs typeface="+mn-cs"/>
                        </a:defRPr>
                      </a:pPr>
                      <a:r>
                        <a:t>(29 min par patiente)</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Le Sénégal n’a pas les moyens de la «politique du tout frottis»"/>
          <p:cNvSpPr txBox="1">
            <a:spLocks noGrp="1"/>
          </p:cNvSpPr>
          <p:nvPr>
            <p:ph type="title"/>
          </p:nvPr>
        </p:nvSpPr>
        <p:spPr>
          <a:xfrm>
            <a:off x="4838698" y="697372"/>
            <a:ext cx="14716130" cy="3340739"/>
          </a:xfrm>
          <a:prstGeom prst="rect">
            <a:avLst/>
          </a:prstGeom>
        </p:spPr>
        <p:txBody>
          <a:bodyPr/>
          <a:lstStyle>
            <a:lvl1pPr defTabSz="758951">
              <a:defRPr sz="7800"/>
            </a:lvl1pPr>
          </a:lstStyle>
          <a:p>
            <a:r>
              <a:t>Le Sénégal n’a pas les moyens de la «politique du tout frottis»</a:t>
            </a:r>
          </a:p>
        </p:txBody>
      </p:sp>
      <p:sp>
        <p:nvSpPr>
          <p:cNvPr id="365" name="Ressources macro économiques…"/>
          <p:cNvSpPr txBox="1">
            <a:spLocks noGrp="1"/>
          </p:cNvSpPr>
          <p:nvPr>
            <p:ph type="body" idx="1"/>
          </p:nvPr>
        </p:nvSpPr>
        <p:spPr>
          <a:xfrm>
            <a:off x="4838698" y="4644281"/>
            <a:ext cx="16006242" cy="8829888"/>
          </a:xfrm>
          <a:prstGeom prst="rect">
            <a:avLst/>
          </a:prstGeom>
        </p:spPr>
        <p:txBody>
          <a:bodyPr/>
          <a:lstStyle/>
          <a:p>
            <a:pPr marL="872540" indent="-415340">
              <a:spcBef>
                <a:spcPts val="0"/>
              </a:spcBef>
              <a:buSzPct val="42900"/>
              <a:buBlip>
                <a:blip r:embed="rId3"/>
              </a:buBlip>
              <a:defRPr sz="5000"/>
            </a:pPr>
            <a:r>
              <a:t>Ressources macro économiques </a:t>
            </a:r>
          </a:p>
          <a:p>
            <a:pPr marL="1367840" lvl="1" indent="-415340">
              <a:spcBef>
                <a:spcPts val="0"/>
              </a:spcBef>
              <a:buSzPct val="42900"/>
              <a:buBlip>
                <a:blip r:embed="rId3"/>
              </a:buBlip>
              <a:defRPr sz="5000"/>
            </a:pPr>
            <a:r>
              <a:t>Modele Cap Vert (Dakar et banlieue)</a:t>
            </a:r>
          </a:p>
          <a:p>
            <a:pPr marL="1901240" lvl="2" indent="-415340">
              <a:spcBef>
                <a:spcPts val="0"/>
              </a:spcBef>
              <a:buSzPct val="42900"/>
              <a:buBlip>
                <a:blip r:embed="rId3"/>
              </a:buBlip>
              <a:defRPr sz="5000"/>
            </a:pPr>
            <a:r>
              <a:t>Dépistage centralise et organise</a:t>
            </a:r>
          </a:p>
          <a:p>
            <a:pPr marL="1901240" lvl="2" indent="-415340">
              <a:spcBef>
                <a:spcPts val="0"/>
              </a:spcBef>
              <a:buSzPct val="42900"/>
              <a:buBlip>
                <a:blip r:embed="rId3"/>
              </a:buBlip>
              <a:defRPr sz="5000"/>
            </a:pPr>
            <a:r>
              <a:t>Système de re-convocation</a:t>
            </a:r>
          </a:p>
          <a:p>
            <a:pPr marL="1901240" lvl="2" indent="-415340">
              <a:spcBef>
                <a:spcPts val="0"/>
              </a:spcBef>
              <a:buSzPct val="42900"/>
              <a:buBlip>
                <a:blip r:embed="rId3"/>
              </a:buBlip>
              <a:defRPr sz="5000"/>
            </a:pPr>
            <a:r>
              <a:t>FCV: 3500 FCFA (7$)   </a:t>
            </a:r>
          </a:p>
          <a:p>
            <a:pPr marL="1901240" lvl="2" indent="-415340">
              <a:spcBef>
                <a:spcPts val="0"/>
              </a:spcBef>
              <a:buSzPct val="42900"/>
              <a:buBlip>
                <a:blip r:embed="rId3"/>
              </a:buBlip>
              <a:defRPr sz="5000"/>
            </a:pPr>
            <a:r>
              <a:t>Colposcopie + biopsie</a:t>
            </a:r>
          </a:p>
          <a:p>
            <a:pPr marL="1901240" lvl="2" indent="-415340">
              <a:spcBef>
                <a:spcPts val="0"/>
              </a:spcBef>
              <a:buSzPct val="42900"/>
              <a:buBlip>
                <a:blip r:embed="rId3"/>
              </a:buBlip>
              <a:defRPr sz="5000"/>
            </a:pPr>
            <a:r>
              <a:t>Traitement</a:t>
            </a:r>
          </a:p>
          <a:p>
            <a:pPr marL="1367840" lvl="1" indent="-415340">
              <a:spcBef>
                <a:spcPts val="0"/>
              </a:spcBef>
              <a:buSzPct val="42900"/>
              <a:buBlip>
                <a:blip r:embed="rId3"/>
              </a:buBlip>
              <a:defRPr sz="5000"/>
            </a:pPr>
            <a:r>
              <a:t>Taux de participation 10%</a:t>
            </a:r>
          </a:p>
          <a:p>
            <a:pPr marL="1367840" lvl="1" indent="-415340">
              <a:spcBef>
                <a:spcPts val="0"/>
              </a:spcBef>
              <a:buSzPct val="42900"/>
              <a:buBlip>
                <a:blip r:embed="rId3"/>
              </a:buBlip>
              <a:defRPr sz="5000"/>
            </a:pPr>
            <a:r>
              <a:t>Cout du projet: 6,5 milliards FCFA = 2 centres anticancéreux avec RTE VMAT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IVA/IVL"/>
          <p:cNvSpPr txBox="1">
            <a:spLocks noGrp="1"/>
          </p:cNvSpPr>
          <p:nvPr>
            <p:ph type="title"/>
          </p:nvPr>
        </p:nvSpPr>
        <p:spPr>
          <a:xfrm>
            <a:off x="4838698" y="697372"/>
            <a:ext cx="14716130" cy="1808188"/>
          </a:xfrm>
          <a:prstGeom prst="rect">
            <a:avLst/>
          </a:prstGeom>
        </p:spPr>
        <p:txBody>
          <a:bodyPr/>
          <a:lstStyle/>
          <a:p>
            <a:r>
              <a:t>IVA/IVL</a:t>
            </a:r>
          </a:p>
        </p:txBody>
      </p:sp>
      <p:graphicFrame>
        <p:nvGraphicFramePr>
          <p:cNvPr id="370" name="Tableau"/>
          <p:cNvGraphicFramePr/>
          <p:nvPr/>
        </p:nvGraphicFramePr>
        <p:xfrm>
          <a:off x="3523167" y="4933948"/>
          <a:ext cx="17337663" cy="8349073"/>
        </p:xfrm>
        <a:graphic>
          <a:graphicData uri="http://schemas.openxmlformats.org/drawingml/2006/table">
            <a:tbl>
              <a:tblPr>
                <a:tableStyleId>{4C3C2611-4C71-4FC5-86AE-919BDF0F9419}</a:tableStyleId>
              </a:tblPr>
              <a:tblGrid>
                <a:gridCol w="5774987">
                  <a:extLst>
                    <a:ext uri="{9D8B030D-6E8A-4147-A177-3AD203B41FA5}">
                      <a16:colId xmlns:a16="http://schemas.microsoft.com/office/drawing/2014/main" val="20000"/>
                    </a:ext>
                  </a:extLst>
                </a:gridCol>
                <a:gridCol w="5774987">
                  <a:extLst>
                    <a:ext uri="{9D8B030D-6E8A-4147-A177-3AD203B41FA5}">
                      <a16:colId xmlns:a16="http://schemas.microsoft.com/office/drawing/2014/main" val="20001"/>
                    </a:ext>
                  </a:extLst>
                </a:gridCol>
                <a:gridCol w="5774987">
                  <a:extLst>
                    <a:ext uri="{9D8B030D-6E8A-4147-A177-3AD203B41FA5}">
                      <a16:colId xmlns:a16="http://schemas.microsoft.com/office/drawing/2014/main" val="20002"/>
                    </a:ext>
                  </a:extLst>
                </a:gridCol>
              </a:tblGrid>
              <a:tr h="1421291">
                <a:tc>
                  <a:txBody>
                    <a:bodyPr/>
                    <a:lstStyle/>
                    <a:p>
                      <a:pPr indent="321468" defTabSz="642937">
                        <a:defRPr>
                          <a:sym typeface="Chalkduster"/>
                        </a:defRPr>
                      </a:pPr>
                      <a:endParaRP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1800">
                          <a:solidFill>
                            <a:srgbClr val="000000"/>
                          </a:solidFill>
                        </a:defRPr>
                      </a:pPr>
                      <a:r>
                        <a:rPr sz="8200" b="1">
                          <a:solidFill>
                            <a:srgbClr val="FFFFFF"/>
                          </a:solidFill>
                          <a:uFill>
                            <a:solidFill>
                              <a:srgbClr val="FFFFFF"/>
                            </a:solidFill>
                          </a:uFill>
                          <a:latin typeface="+mn-lt"/>
                          <a:ea typeface="+mn-ea"/>
                          <a:cs typeface="+mn-cs"/>
                        </a:rPr>
                        <a:t>Dysplasie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1800">
                          <a:solidFill>
                            <a:srgbClr val="000000"/>
                          </a:solidFill>
                        </a:defRPr>
                      </a:pPr>
                      <a:r>
                        <a:rPr sz="8200" b="1">
                          <a:solidFill>
                            <a:srgbClr val="FFFFFF"/>
                          </a:solidFill>
                          <a:uFill>
                            <a:solidFill>
                              <a:srgbClr val="FFFFFF"/>
                            </a:solidFill>
                          </a:uFill>
                          <a:latin typeface="+mn-lt"/>
                          <a:ea typeface="+mn-ea"/>
                          <a:cs typeface="+mn-cs"/>
                        </a:rPr>
                        <a:t>Dysplasie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0"/>
                  </a:ext>
                </a:extLst>
              </a:tr>
              <a:tr h="2817954">
                <a:tc>
                  <a:txBody>
                    <a:bodyPr/>
                    <a:lstStyle/>
                    <a:p>
                      <a:pPr defTabSz="914400">
                        <a:tabLst>
                          <a:tab pos="990600" algn="l"/>
                          <a:tab pos="1803400" algn="l"/>
                        </a:tabLst>
                        <a:defRPr sz="1800">
                          <a:solidFill>
                            <a:srgbClr val="000000"/>
                          </a:solidFill>
                        </a:defRPr>
                      </a:pPr>
                      <a:r>
                        <a:rPr sz="8400" b="1">
                          <a:solidFill>
                            <a:srgbClr val="FFFFFF"/>
                          </a:solidFill>
                          <a:uFill>
                            <a:solidFill>
                              <a:srgbClr val="FFFFFF"/>
                            </a:solidFill>
                          </a:uFill>
                          <a:latin typeface="+mn-lt"/>
                          <a:ea typeface="+mn-ea"/>
                          <a:cs typeface="+mn-cs"/>
                        </a:rPr>
                        <a:t>IVA/IVL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8400" b="1">
                          <a:solidFill>
                            <a:schemeClr val="accent2"/>
                          </a:solidFill>
                          <a:uFill>
                            <a:solidFill>
                              <a:srgbClr val="FFFFFF"/>
                            </a:solidFill>
                          </a:uFill>
                          <a:latin typeface="+mn-lt"/>
                          <a:ea typeface="+mn-ea"/>
                          <a:cs typeface="+mn-cs"/>
                        </a:defRPr>
                      </a:pPr>
                      <a:r>
                        <a:t>Vrai </a:t>
                      </a:r>
                    </a:p>
                    <a:p>
                      <a:pPr defTabSz="914400">
                        <a:tabLst>
                          <a:tab pos="990600" algn="l"/>
                          <a:tab pos="1803400" algn="l"/>
                        </a:tabLst>
                        <a:defRPr sz="8400" b="1">
                          <a:solidFill>
                            <a:schemeClr val="accent2"/>
                          </a:solidFill>
                          <a:uFill>
                            <a:solidFill>
                              <a:srgbClr val="FFFFFF"/>
                            </a:solidFill>
                          </a:uFill>
                          <a:latin typeface="+mn-lt"/>
                          <a:ea typeface="+mn-ea"/>
                          <a:cs typeface="+mn-cs"/>
                        </a:defRPr>
                      </a:pPr>
                      <a:r>
                        <a:t>positif</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8400" b="1">
                          <a:solidFill>
                            <a:srgbClr val="E8BA25"/>
                          </a:solidFill>
                          <a:uFill>
                            <a:solidFill>
                              <a:srgbClr val="FFFFFF"/>
                            </a:solidFill>
                          </a:uFill>
                          <a:latin typeface="+mn-lt"/>
                          <a:ea typeface="+mn-ea"/>
                          <a:cs typeface="+mn-cs"/>
                        </a:defRPr>
                      </a:pPr>
                      <a:r>
                        <a:t>Faux </a:t>
                      </a:r>
                    </a:p>
                    <a:p>
                      <a:pPr defTabSz="914400">
                        <a:tabLst>
                          <a:tab pos="990600" algn="l"/>
                          <a:tab pos="1803400" algn="l"/>
                        </a:tabLst>
                        <a:defRPr sz="8400" b="1">
                          <a:solidFill>
                            <a:srgbClr val="E8BA25"/>
                          </a:solidFill>
                          <a:uFill>
                            <a:solidFill>
                              <a:srgbClr val="FFFFFF"/>
                            </a:solidFill>
                          </a:uFill>
                          <a:latin typeface="+mn-lt"/>
                          <a:ea typeface="+mn-ea"/>
                          <a:cs typeface="+mn-cs"/>
                        </a:defRPr>
                      </a:pPr>
                      <a:r>
                        <a:t>positif</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1"/>
                  </a:ext>
                </a:extLst>
              </a:tr>
              <a:tr h="4176854">
                <a:tc>
                  <a:txBody>
                    <a:bodyPr/>
                    <a:lstStyle/>
                    <a:p>
                      <a:pPr defTabSz="914400">
                        <a:tabLst>
                          <a:tab pos="990600" algn="l"/>
                          <a:tab pos="1803400" algn="l"/>
                        </a:tabLst>
                        <a:defRPr sz="1800">
                          <a:solidFill>
                            <a:srgbClr val="000000"/>
                          </a:solidFill>
                        </a:defRPr>
                      </a:pPr>
                      <a:r>
                        <a:rPr sz="8400" b="1">
                          <a:solidFill>
                            <a:srgbClr val="FFFFFF"/>
                          </a:solidFill>
                          <a:uFill>
                            <a:solidFill>
                              <a:srgbClr val="FFFFFF"/>
                            </a:solidFill>
                          </a:uFill>
                          <a:latin typeface="+mn-lt"/>
                          <a:ea typeface="+mn-ea"/>
                          <a:cs typeface="+mn-cs"/>
                        </a:rPr>
                        <a:t>IVA/IVL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8400" b="1">
                          <a:solidFill>
                            <a:srgbClr val="B34A07"/>
                          </a:solidFill>
                          <a:uFill>
                            <a:solidFill>
                              <a:srgbClr val="FFFFFF"/>
                            </a:solidFill>
                          </a:uFill>
                          <a:latin typeface="+mn-lt"/>
                          <a:ea typeface="+mn-ea"/>
                          <a:cs typeface="+mn-cs"/>
                        </a:defRPr>
                      </a:pPr>
                      <a:r>
                        <a:t>Faux </a:t>
                      </a:r>
                    </a:p>
                    <a:p>
                      <a:pPr defTabSz="914400">
                        <a:tabLst>
                          <a:tab pos="990600" algn="l"/>
                          <a:tab pos="1803400" algn="l"/>
                        </a:tabLst>
                        <a:defRPr sz="8400" b="1">
                          <a:solidFill>
                            <a:srgbClr val="B34A07"/>
                          </a:solidFill>
                          <a:uFill>
                            <a:solidFill>
                              <a:srgbClr val="FFFFFF"/>
                            </a:solidFill>
                          </a:uFill>
                          <a:latin typeface="+mn-lt"/>
                          <a:ea typeface="+mn-ea"/>
                          <a:cs typeface="+mn-cs"/>
                        </a:defRPr>
                      </a:pPr>
                      <a:r>
                        <a:t>négatif</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tc>
                  <a:txBody>
                    <a:bodyPr/>
                    <a:lstStyle/>
                    <a:p>
                      <a:pPr defTabSz="914400">
                        <a:tabLst>
                          <a:tab pos="990600" algn="l"/>
                          <a:tab pos="1803400" algn="l"/>
                        </a:tabLst>
                        <a:defRPr sz="7800" b="1">
                          <a:solidFill>
                            <a:schemeClr val="accent2"/>
                          </a:solidFill>
                          <a:uFill>
                            <a:solidFill>
                              <a:srgbClr val="FFFFFF"/>
                            </a:solidFill>
                          </a:uFill>
                          <a:latin typeface="+mn-lt"/>
                          <a:ea typeface="+mn-ea"/>
                          <a:cs typeface="+mn-cs"/>
                        </a:defRPr>
                      </a:pPr>
                      <a:r>
                        <a:t>Vrai </a:t>
                      </a:r>
                    </a:p>
                    <a:p>
                      <a:pPr defTabSz="914400">
                        <a:tabLst>
                          <a:tab pos="990600" algn="l"/>
                          <a:tab pos="1803400" algn="l"/>
                        </a:tabLst>
                        <a:defRPr sz="7800" b="1">
                          <a:solidFill>
                            <a:schemeClr val="accent2"/>
                          </a:solidFill>
                          <a:uFill>
                            <a:solidFill>
                              <a:srgbClr val="FFFFFF"/>
                            </a:solidFill>
                          </a:uFill>
                          <a:latin typeface="+mn-lt"/>
                          <a:ea typeface="+mn-ea"/>
                          <a:cs typeface="+mn-cs"/>
                        </a:defRPr>
                      </a:pPr>
                      <a:r>
                        <a:t>négatif </a:t>
                      </a:r>
                    </a:p>
                  </a:txBody>
                  <a:tcPr marL="50800" marR="50800" marT="50800" marB="50800" horzOverflow="overflow">
                    <a:lnL w="12700" cap="sq">
                      <a:solidFill>
                        <a:srgbClr val="FFFFFF"/>
                      </a:solidFill>
                    </a:lnL>
                    <a:lnR w="12700" cap="sq">
                      <a:solidFill>
                        <a:srgbClr val="FFFFFF"/>
                      </a:solidFill>
                    </a:lnR>
                    <a:lnT w="12700" cap="sq">
                      <a:solidFill>
                        <a:srgbClr val="FFFFFF"/>
                      </a:solidFill>
                    </a:lnT>
                    <a:lnB w="12700" cap="sq">
                      <a:solidFill>
                        <a:srgbClr val="FFFFFF"/>
                      </a:solidFill>
                    </a:lnB>
                  </a:tcPr>
                </a:tc>
                <a:extLst>
                  <a:ext uri="{0D108BD9-81ED-4DB2-BD59-A6C34878D82A}">
                    <a16:rowId xmlns:a16="http://schemas.microsoft.com/office/drawing/2014/main" val="10002"/>
                  </a:ext>
                </a:extLst>
              </a:tr>
            </a:tbl>
          </a:graphicData>
        </a:graphic>
      </p:graphicFrame>
      <p:sp>
        <p:nvSpPr>
          <p:cNvPr id="371" name="Cryotherapie"/>
          <p:cNvSpPr/>
          <p:nvPr/>
        </p:nvSpPr>
        <p:spPr>
          <a:xfrm rot="19380000">
            <a:off x="10611810" y="7471966"/>
            <a:ext cx="3147678" cy="860040"/>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defTabSz="642937">
              <a:defRPr sz="4000">
                <a:solidFill>
                  <a:srgbClr val="282A2F"/>
                </a:solidFill>
                <a:latin typeface="Chalkboard SE Regular"/>
                <a:ea typeface="Chalkboard SE Regular"/>
                <a:cs typeface="Chalkboard SE Regular"/>
                <a:sym typeface="Chalkboard SE Regular"/>
              </a:defRPr>
            </a:lvl1pPr>
          </a:lstStyle>
          <a:p>
            <a:r>
              <a:t>Cryotherapie</a:t>
            </a:r>
          </a:p>
        </p:txBody>
      </p:sp>
      <p:sp>
        <p:nvSpPr>
          <p:cNvPr id="372" name="Cryotherapie"/>
          <p:cNvSpPr/>
          <p:nvPr/>
        </p:nvSpPr>
        <p:spPr>
          <a:xfrm rot="19380000">
            <a:off x="16245370" y="7324461"/>
            <a:ext cx="3147677" cy="860040"/>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defTabSz="642937">
              <a:defRPr sz="4000">
                <a:solidFill>
                  <a:srgbClr val="282A2F"/>
                </a:solidFill>
                <a:latin typeface="Chalkboard SE Regular"/>
                <a:ea typeface="Chalkboard SE Regular"/>
                <a:cs typeface="Chalkboard SE Regular"/>
                <a:sym typeface="Chalkboard SE Regular"/>
              </a:defRPr>
            </a:lvl1pPr>
          </a:lstStyle>
          <a:p>
            <a:r>
              <a:t>Cryotherapie</a:t>
            </a:r>
          </a:p>
        </p:txBody>
      </p:sp>
      <p:sp>
        <p:nvSpPr>
          <p:cNvPr id="373" name="Ovale"/>
          <p:cNvSpPr/>
          <p:nvPr/>
        </p:nvSpPr>
        <p:spPr>
          <a:xfrm>
            <a:off x="9743600" y="10580986"/>
            <a:ext cx="4896800" cy="2891364"/>
          </a:xfrm>
          <a:prstGeom prst="ellipse">
            <a:avLst/>
          </a:prstGeom>
          <a:solidFill>
            <a:schemeClr val="accent5">
              <a:hueOff val="457874"/>
              <a:satOff val="-29218"/>
              <a:lumOff val="-29125"/>
            </a:schemeClr>
          </a:solidFill>
          <a:ln w="12700">
            <a:miter lim="400000"/>
          </a:ln>
        </p:spPr>
        <p:txBody>
          <a:bodyPr lIns="71437" tIns="71437" rIns="71437" bIns="71437" anchor="ctr"/>
          <a:lstStyle/>
          <a:p>
            <a:pPr algn="ctr" defTabSz="642937">
              <a:defRPr sz="4400">
                <a:solidFill>
                  <a:srgbClr val="282A2F"/>
                </a:solidFill>
                <a:latin typeface="Chalkduster"/>
                <a:ea typeface="Chalkduster"/>
                <a:cs typeface="Chalkduster"/>
                <a:sym typeface="Chalkduster"/>
              </a:defRPr>
            </a:pPr>
            <a:endParaRPr/>
          </a:p>
        </p:txBody>
      </p:sp>
      <p:sp>
        <p:nvSpPr>
          <p:cNvPr id="374" name="Controle de qualité"/>
          <p:cNvSpPr/>
          <p:nvPr/>
        </p:nvSpPr>
        <p:spPr>
          <a:xfrm rot="19380000">
            <a:off x="10618161" y="11158834"/>
            <a:ext cx="3147678" cy="1735666"/>
          </a:xfrm>
          <a:prstGeom prst="rect">
            <a:avLst/>
          </a:prstGeom>
          <a:blipFill>
            <a:blip r:embed="rId3"/>
          </a:blipFill>
          <a:ln w="12700">
            <a:miter lim="400000"/>
          </a:ln>
          <a:effectLst>
            <a:outerShdw blurRad="88900" dir="162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defTabSz="642937">
              <a:defRPr sz="4400">
                <a:solidFill>
                  <a:srgbClr val="FFFFFF"/>
                </a:solidFill>
                <a:effectLst>
                  <a:outerShdw blurRad="63500" dist="25400" dir="2700000" rotWithShape="0">
                    <a:srgbClr val="000000">
                      <a:alpha val="70000"/>
                    </a:srgbClr>
                  </a:outerShdw>
                </a:effectLst>
                <a:latin typeface="Chalkboard SE Regular"/>
                <a:ea typeface="Chalkboard SE Regular"/>
                <a:cs typeface="Chalkboard SE Regular"/>
                <a:sym typeface="Chalkboard SE Regular"/>
              </a:defRPr>
            </a:lvl1pPr>
          </a:lstStyle>
          <a:p>
            <a:r>
              <a:t>Controle de qualité </a:t>
            </a:r>
          </a:p>
        </p:txBody>
      </p:sp>
      <p:sp>
        <p:nvSpPr>
          <p:cNvPr id="375" name="Cryotherapie"/>
          <p:cNvSpPr/>
          <p:nvPr/>
        </p:nvSpPr>
        <p:spPr>
          <a:xfrm rot="19380000">
            <a:off x="10618161" y="11596647"/>
            <a:ext cx="3147678" cy="860040"/>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defTabSz="642937">
              <a:defRPr sz="4000">
                <a:solidFill>
                  <a:srgbClr val="282A2F"/>
                </a:solidFill>
                <a:latin typeface="Chalkboard SE Regular"/>
                <a:ea typeface="Chalkboard SE Regular"/>
                <a:cs typeface="Chalkboard SE Regular"/>
                <a:sym typeface="Chalkboard SE Regular"/>
              </a:defRPr>
            </a:lvl1pPr>
          </a:lstStyle>
          <a:p>
            <a:r>
              <a:t>Cryotherapie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71"/>
                                        </p:tgtEl>
                                        <p:attrNameLst>
                                          <p:attrName>style.visibility</p:attrName>
                                        </p:attrNameLst>
                                      </p:cBhvr>
                                      <p:to>
                                        <p:strVal val="visible"/>
                                      </p:to>
                                    </p:set>
                                    <p:anim calcmode="lin" valueType="num">
                                      <p:cBhvr>
                                        <p:cTn id="7" dur="1000" fill="hold"/>
                                        <p:tgtEl>
                                          <p:spTgt spid="371"/>
                                        </p:tgtEl>
                                        <p:attrNameLst>
                                          <p:attrName>ppt_x</p:attrName>
                                        </p:attrNameLst>
                                      </p:cBhvr>
                                      <p:tavLst>
                                        <p:tav tm="0">
                                          <p:val>
                                            <p:strVal val="#ppt_x"/>
                                          </p:val>
                                        </p:tav>
                                        <p:tav tm="100000">
                                          <p:val>
                                            <p:strVal val="#ppt_x"/>
                                          </p:val>
                                        </p:tav>
                                      </p:tavLst>
                                    </p:anim>
                                    <p:anim calcmode="lin" valueType="num">
                                      <p:cBhvr>
                                        <p:cTn id="8" dur="1000" fill="hold"/>
                                        <p:tgtEl>
                                          <p:spTgt spid="37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72"/>
                                        </p:tgtEl>
                                        <p:attrNameLst>
                                          <p:attrName>style.visibility</p:attrName>
                                        </p:attrNameLst>
                                      </p:cBhvr>
                                      <p:to>
                                        <p:strVal val="visible"/>
                                      </p:to>
                                    </p:set>
                                    <p:anim calcmode="lin" valueType="num">
                                      <p:cBhvr>
                                        <p:cTn id="13" dur="2000" fill="hold"/>
                                        <p:tgtEl>
                                          <p:spTgt spid="372"/>
                                        </p:tgtEl>
                                        <p:attrNameLst>
                                          <p:attrName>ppt_x</p:attrName>
                                        </p:attrNameLst>
                                      </p:cBhvr>
                                      <p:tavLst>
                                        <p:tav tm="0">
                                          <p:val>
                                            <p:strVal val="#ppt_x"/>
                                          </p:val>
                                        </p:tav>
                                        <p:tav tm="100000">
                                          <p:val>
                                            <p:strVal val="#ppt_x"/>
                                          </p:val>
                                        </p:tav>
                                      </p:tavLst>
                                    </p:anim>
                                    <p:anim calcmode="lin" valueType="num">
                                      <p:cBhvr>
                                        <p:cTn id="14" dur="2000" fill="hold"/>
                                        <p:tgtEl>
                                          <p:spTgt spid="37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fill="hold" grpId="3" nodeType="clickEffect">
                                  <p:stCondLst>
                                    <p:cond delay="0"/>
                                  </p:stCondLst>
                                  <p:iterate>
                                    <p:tmAbs val="0"/>
                                  </p:iterate>
                                  <p:childTnLst>
                                    <p:set>
                                      <p:cBhvr>
                                        <p:cTn id="18" fill="hold"/>
                                        <p:tgtEl>
                                          <p:spTgt spid="373"/>
                                        </p:tgtEl>
                                        <p:attrNameLst>
                                          <p:attrName>style.visibility</p:attrName>
                                        </p:attrNameLst>
                                      </p:cBhvr>
                                      <p:to>
                                        <p:strVal val="visible"/>
                                      </p:to>
                                    </p:set>
                                    <p:animEffect transition="in" filter="fade">
                                      <p:cBhvr>
                                        <p:cTn id="19" dur="1000"/>
                                        <p:tgtEl>
                                          <p:spTgt spid="3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4" nodeType="clickEffect">
                                  <p:stCondLst>
                                    <p:cond delay="0"/>
                                  </p:stCondLst>
                                  <p:iterate>
                                    <p:tmAbs val="0"/>
                                  </p:iterate>
                                  <p:childTnLst>
                                    <p:set>
                                      <p:cBhvr>
                                        <p:cTn id="23" fill="hold"/>
                                        <p:tgtEl>
                                          <p:spTgt spid="374"/>
                                        </p:tgtEl>
                                        <p:attrNameLst>
                                          <p:attrName>style.visibility</p:attrName>
                                        </p:attrNameLst>
                                      </p:cBhvr>
                                      <p:to>
                                        <p:strVal val="visible"/>
                                      </p:to>
                                    </p:set>
                                    <p:animEffect transition="in" filter="fade">
                                      <p:cBhvr>
                                        <p:cTn id="24" dur="1000"/>
                                        <p:tgtEl>
                                          <p:spTgt spid="3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fill="hold" grpId="5" nodeType="clickEffect">
                                  <p:stCondLst>
                                    <p:cond delay="0"/>
                                  </p:stCondLst>
                                  <p:iterate>
                                    <p:tmAbs val="0"/>
                                  </p:iterate>
                                  <p:childTnLst>
                                    <p:animEffect transition="out" filter="fade">
                                      <p:cBhvr>
                                        <p:cTn id="28" dur="1000" fill="hold"/>
                                        <p:tgtEl>
                                          <p:spTgt spid="373"/>
                                        </p:tgtEl>
                                      </p:cBhvr>
                                    </p:animEffect>
                                    <p:set>
                                      <p:cBhvr>
                                        <p:cTn id="29" fill="hold">
                                          <p:stCondLst>
                                            <p:cond delay="999"/>
                                          </p:stCondLst>
                                        </p:cTn>
                                        <p:tgtEl>
                                          <p:spTgt spid="37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6" nodeType="clickEffect">
                                  <p:stCondLst>
                                    <p:cond delay="0"/>
                                  </p:stCondLst>
                                  <p:iterate>
                                    <p:tmAbs val="0"/>
                                  </p:iterate>
                                  <p:childTnLst>
                                    <p:set>
                                      <p:cBhvr>
                                        <p:cTn id="33" fill="hold"/>
                                        <p:tgtEl>
                                          <p:spTgt spid="375"/>
                                        </p:tgtEl>
                                        <p:attrNameLst>
                                          <p:attrName>style.visibility</p:attrName>
                                        </p:attrNameLst>
                                      </p:cBhvr>
                                      <p:to>
                                        <p:strVal val="visible"/>
                                      </p:to>
                                    </p:set>
                                    <p:anim calcmode="lin" valueType="num">
                                      <p:cBhvr>
                                        <p:cTn id="34" dur="1000" fill="hold"/>
                                        <p:tgtEl>
                                          <p:spTgt spid="375"/>
                                        </p:tgtEl>
                                        <p:attrNameLst>
                                          <p:attrName>ppt_x</p:attrName>
                                        </p:attrNameLst>
                                      </p:cBhvr>
                                      <p:tavLst>
                                        <p:tav tm="0">
                                          <p:val>
                                            <p:strVal val="#ppt_x"/>
                                          </p:val>
                                        </p:tav>
                                        <p:tav tm="100000">
                                          <p:val>
                                            <p:strVal val="#ppt_x"/>
                                          </p:val>
                                        </p:tav>
                                      </p:tavLst>
                                    </p:anim>
                                    <p:anim calcmode="lin" valueType="num">
                                      <p:cBhvr>
                                        <p:cTn id="35" dur="1000" fill="hold"/>
                                        <p:tgtEl>
                                          <p:spTgt spid="3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1" animBg="1" advAuto="0"/>
      <p:bldP spid="372" grpId="2" animBg="1" advAuto="0"/>
      <p:bldP spid="373" grpId="3" animBg="1" advAuto="0"/>
      <p:bldP spid="373" grpId="5" animBg="1" advAuto="0"/>
      <p:bldP spid="374" grpId="4" animBg="1" advAuto="0"/>
      <p:bldP spid="375" grpId="6"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Le Sénégal n’a pas les moyens de la «politique du tout frottis»"/>
          <p:cNvSpPr txBox="1">
            <a:spLocks noGrp="1"/>
          </p:cNvSpPr>
          <p:nvPr>
            <p:ph type="title"/>
          </p:nvPr>
        </p:nvSpPr>
        <p:spPr>
          <a:prstGeom prst="rect">
            <a:avLst/>
          </a:prstGeom>
        </p:spPr>
        <p:txBody>
          <a:bodyPr>
            <a:normAutofit/>
          </a:bodyPr>
          <a:lstStyle/>
          <a:p>
            <a:r>
              <a:t>Le Sénégal n’a pas les moyens de la «politique du tout frottis»</a:t>
            </a:r>
          </a:p>
        </p:txBody>
      </p:sp>
      <p:sp>
        <p:nvSpPr>
          <p:cNvPr id="380" name="Femmes éligibles pour le frottis: 3,5 Millions…"/>
          <p:cNvSpPr txBox="1">
            <a:spLocks noGrp="1"/>
          </p:cNvSpPr>
          <p:nvPr>
            <p:ph type="body" sz="half" idx="1"/>
          </p:nvPr>
        </p:nvSpPr>
        <p:spPr>
          <a:xfrm>
            <a:off x="2387600" y="3906376"/>
            <a:ext cx="12268200" cy="8544850"/>
          </a:xfrm>
          <a:prstGeom prst="rect">
            <a:avLst/>
          </a:prstGeom>
        </p:spPr>
        <p:txBody>
          <a:bodyPr>
            <a:normAutofit/>
          </a:bodyPr>
          <a:lstStyle/>
          <a:p>
            <a:pPr marL="892175">
              <a:spcBef>
                <a:spcPts val="0"/>
              </a:spcBef>
              <a:buClr>
                <a:srgbClr val="FFFFFF"/>
              </a:buClr>
              <a:buSzPct val="42900"/>
              <a:buFont typeface="Chalkboard"/>
              <a:buBlip>
                <a:blip r:embed="rId3"/>
              </a:buBlip>
              <a:defRPr sz="3200"/>
            </a:pPr>
            <a:r>
              <a:t>Femmes éligibles pour le frottis: 3,5 Millions</a:t>
            </a:r>
          </a:p>
          <a:p>
            <a:pPr marL="892175">
              <a:spcBef>
                <a:spcPts val="2800"/>
              </a:spcBef>
              <a:buClr>
                <a:srgbClr val="FFFFFF"/>
              </a:buClr>
              <a:buSzPct val="42900"/>
              <a:buFont typeface="Chalkboard"/>
              <a:buBlip>
                <a:blip r:embed="rId3"/>
              </a:buBlip>
              <a:defRPr sz="3200"/>
            </a:pPr>
            <a:r>
              <a:t>Pas assez de ressources humaines</a:t>
            </a:r>
          </a:p>
          <a:p>
            <a:pPr marL="1438275" lvl="1">
              <a:spcBef>
                <a:spcPts val="2800"/>
              </a:spcBef>
              <a:buClr>
                <a:srgbClr val="FFFFFF"/>
              </a:buClr>
              <a:buSzPct val="42900"/>
              <a:buFont typeface="Chalkboard"/>
              <a:buBlip>
                <a:blip r:embed="rId3"/>
              </a:buBlip>
              <a:defRPr sz="3200"/>
            </a:pPr>
            <a:r>
              <a:t>Moins de 10 pathologistes pour tout le pays</a:t>
            </a:r>
          </a:p>
          <a:p>
            <a:pPr marL="892175">
              <a:spcBef>
                <a:spcPts val="2800"/>
              </a:spcBef>
              <a:buClr>
                <a:srgbClr val="FFFFFF"/>
              </a:buClr>
              <a:buSzPct val="42900"/>
              <a:buFont typeface="Chalkboard"/>
              <a:buBlip>
                <a:blip r:embed="rId3"/>
              </a:buBlip>
              <a:defRPr sz="3200"/>
            </a:pPr>
            <a:r>
              <a:t>Pas assez de structures</a:t>
            </a:r>
          </a:p>
          <a:p>
            <a:pPr marL="1438275" lvl="1">
              <a:spcBef>
                <a:spcPts val="2800"/>
              </a:spcBef>
              <a:buClr>
                <a:srgbClr val="FFFFFF"/>
              </a:buClr>
              <a:buSzPct val="42900"/>
              <a:buFont typeface="Chalkboard"/>
              <a:buBlip>
                <a:blip r:embed="rId3"/>
              </a:buBlip>
              <a:defRPr sz="3200"/>
            </a:pPr>
            <a:r>
              <a:t>7 laboratoires de cyto-pathologie</a:t>
            </a:r>
          </a:p>
          <a:p>
            <a:pPr marL="892175">
              <a:spcBef>
                <a:spcPts val="2800"/>
              </a:spcBef>
              <a:buClr>
                <a:srgbClr val="FFFFFF"/>
              </a:buClr>
              <a:buSzPct val="42900"/>
              <a:buFont typeface="Chalkboard"/>
              <a:buBlip>
                <a:blip r:embed="rId3"/>
              </a:buBlip>
              <a:defRPr sz="3200"/>
            </a:pPr>
            <a:r>
              <a:t>Pas assez de ressources financières</a:t>
            </a:r>
          </a:p>
          <a:p>
            <a:pPr marL="1438275" lvl="1">
              <a:spcBef>
                <a:spcPts val="2800"/>
              </a:spcBef>
              <a:buClr>
                <a:srgbClr val="FFFFFF"/>
              </a:buClr>
              <a:buSzPct val="42900"/>
              <a:buFont typeface="Chalkboard"/>
              <a:buBlip>
                <a:blip r:embed="rId3"/>
              </a:buBlip>
              <a:defRPr sz="3200"/>
            </a:pPr>
            <a:r>
              <a:t>Le FCV coute cher: 5 000 à 24 000 FCFA</a:t>
            </a:r>
          </a:p>
          <a:p>
            <a:pPr marL="1438275" lvl="1">
              <a:spcBef>
                <a:spcPts val="2800"/>
              </a:spcBef>
              <a:buClr>
                <a:srgbClr val="FFFFFF"/>
              </a:buClr>
              <a:buSzPct val="42900"/>
              <a:buFont typeface="Chalkboard"/>
              <a:buBlip>
                <a:blip r:embed="rId3"/>
              </a:buBlip>
              <a:defRPr sz="3200"/>
            </a:pPr>
            <a:r>
              <a:t>Programme Dakar avec  10% de taux de participation</a:t>
            </a:r>
          </a:p>
          <a:p>
            <a:pPr marL="1438275" lvl="1">
              <a:spcBef>
                <a:spcPts val="2800"/>
              </a:spcBef>
              <a:buClr>
                <a:srgbClr val="FFFFFF"/>
              </a:buClr>
              <a:buSzPct val="42900"/>
              <a:buFont typeface="Chalkboard"/>
              <a:buBlip>
                <a:blip r:embed="rId3"/>
              </a:buBlip>
              <a:defRPr sz="3200"/>
            </a:pPr>
            <a:r>
              <a:t>6.5 milliards de FCFA</a:t>
            </a:r>
          </a:p>
        </p:txBody>
      </p:sp>
      <p:graphicFrame>
        <p:nvGraphicFramePr>
          <p:cNvPr id="381" name="Tableau 1"/>
          <p:cNvGraphicFramePr/>
          <p:nvPr/>
        </p:nvGraphicFramePr>
        <p:xfrm>
          <a:off x="14719300" y="4292600"/>
          <a:ext cx="9410700" cy="7200900"/>
        </p:xfrm>
        <a:graphic>
          <a:graphicData uri="http://schemas.openxmlformats.org/drawingml/2006/table">
            <a:tbl>
              <a:tblPr>
                <a:tableStyleId>{4C3C2611-4C71-4FC5-86AE-919BDF0F9419}</a:tableStyleId>
              </a:tblPr>
              <a:tblGrid>
                <a:gridCol w="3136900">
                  <a:extLst>
                    <a:ext uri="{9D8B030D-6E8A-4147-A177-3AD203B41FA5}">
                      <a16:colId xmlns:a16="http://schemas.microsoft.com/office/drawing/2014/main" val="20000"/>
                    </a:ext>
                  </a:extLst>
                </a:gridCol>
                <a:gridCol w="3136900">
                  <a:extLst>
                    <a:ext uri="{9D8B030D-6E8A-4147-A177-3AD203B41FA5}">
                      <a16:colId xmlns:a16="http://schemas.microsoft.com/office/drawing/2014/main" val="20001"/>
                    </a:ext>
                  </a:extLst>
                </a:gridCol>
                <a:gridCol w="3136900">
                  <a:extLst>
                    <a:ext uri="{9D8B030D-6E8A-4147-A177-3AD203B41FA5}">
                      <a16:colId xmlns:a16="http://schemas.microsoft.com/office/drawing/2014/main" val="20002"/>
                    </a:ext>
                  </a:extLst>
                </a:gridCol>
              </a:tblGrid>
              <a:tr h="2400299">
                <a:tc>
                  <a:txBody>
                    <a:bodyPr/>
                    <a:lstStyle/>
                    <a:p>
                      <a:pPr defTabSz="914400">
                        <a:tabLst>
                          <a:tab pos="1003300" algn="l"/>
                          <a:tab pos="1816100" algn="l"/>
                        </a:tabLst>
                        <a:defRPr sz="1800">
                          <a:solidFill>
                            <a:srgbClr val="000000"/>
                          </a:solidFill>
                        </a:defRPr>
                      </a:pPr>
                      <a:r>
                        <a:rPr sz="4600">
                          <a:solidFill>
                            <a:srgbClr val="FFFFFF"/>
                          </a:solidFill>
                          <a:uFill>
                            <a:solidFill>
                              <a:srgbClr val="FFFFFF"/>
                            </a:solidFill>
                          </a:uFill>
                          <a:latin typeface="+mn-lt"/>
                          <a:ea typeface="+mn-ea"/>
                          <a:cs typeface="+mn-cs"/>
                        </a:rPr>
                        <a:t>Taux de couverture</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tc>
                  <a:txBody>
                    <a:bodyPr/>
                    <a:lstStyle/>
                    <a:p>
                      <a:pPr defTabSz="914400">
                        <a:tabLst>
                          <a:tab pos="1003300" algn="l"/>
                          <a:tab pos="1816100" algn="l"/>
                        </a:tabLst>
                        <a:defRPr sz="1800">
                          <a:solidFill>
                            <a:srgbClr val="000000"/>
                          </a:solidFill>
                        </a:defRPr>
                      </a:pPr>
                      <a:r>
                        <a:rPr sz="2800">
                          <a:solidFill>
                            <a:srgbClr val="FFFFFF"/>
                          </a:solidFill>
                          <a:uFill>
                            <a:solidFill>
                              <a:srgbClr val="FFFFFF"/>
                            </a:solidFill>
                          </a:uFill>
                          <a:latin typeface="+mn-lt"/>
                          <a:ea typeface="+mn-ea"/>
                          <a:cs typeface="+mn-cs"/>
                        </a:rPr>
                        <a:t>Charge de travail journalière par pathologiste</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tc>
                  <a:txBody>
                    <a:bodyPr/>
                    <a:lstStyle/>
                    <a:p>
                      <a:pPr defTabSz="914400">
                        <a:tabLst>
                          <a:tab pos="1003300" algn="l"/>
                          <a:tab pos="1816100" algn="l"/>
                        </a:tabLst>
                        <a:defRPr sz="1800">
                          <a:solidFill>
                            <a:srgbClr val="000000"/>
                          </a:solidFill>
                        </a:defRPr>
                      </a:pPr>
                      <a:r>
                        <a:rPr sz="2800">
                          <a:solidFill>
                            <a:srgbClr val="FFFFFF"/>
                          </a:solidFill>
                          <a:uFill>
                            <a:solidFill>
                              <a:srgbClr val="FFFFFF"/>
                            </a:solidFill>
                          </a:uFill>
                          <a:latin typeface="+mn-lt"/>
                          <a:ea typeface="+mn-ea"/>
                          <a:cs typeface="+mn-cs"/>
                        </a:rPr>
                        <a:t>Charge de travail journalière par laboratoire</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extLst>
                  <a:ext uri="{0D108BD9-81ED-4DB2-BD59-A6C34878D82A}">
                    <a16:rowId xmlns:a16="http://schemas.microsoft.com/office/drawing/2014/main" val="10000"/>
                  </a:ext>
                </a:extLst>
              </a:tr>
              <a:tr h="2400299">
                <a:tc>
                  <a:txBody>
                    <a:bodyPr/>
                    <a:lstStyle/>
                    <a:p>
                      <a:pPr defTabSz="914400">
                        <a:tabLst>
                          <a:tab pos="1003300" algn="l"/>
                          <a:tab pos="1816100" algn="l"/>
                        </a:tabLst>
                        <a:defRPr sz="1800">
                          <a:solidFill>
                            <a:srgbClr val="000000"/>
                          </a:solidFill>
                        </a:defRPr>
                      </a:pPr>
                      <a:r>
                        <a:rPr sz="5000">
                          <a:solidFill>
                            <a:srgbClr val="FFFFFF"/>
                          </a:solidFill>
                          <a:uFill>
                            <a:solidFill>
                              <a:srgbClr val="FFFFFF"/>
                            </a:solidFill>
                          </a:uFill>
                          <a:latin typeface="+mn-lt"/>
                          <a:ea typeface="+mn-ea"/>
                          <a:cs typeface="+mn-cs"/>
                        </a:rPr>
                        <a:t>100 %</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tc>
                  <a:txBody>
                    <a:bodyPr/>
                    <a:lstStyle/>
                    <a:p>
                      <a:pPr defTabSz="914400">
                        <a:tabLst>
                          <a:tab pos="1003300" algn="l"/>
                          <a:tab pos="1816100" algn="l"/>
                        </a:tabLst>
                        <a:defRPr sz="1800">
                          <a:solidFill>
                            <a:srgbClr val="000000"/>
                          </a:solidFill>
                        </a:defRPr>
                      </a:pPr>
                      <a:r>
                        <a:rPr sz="5000">
                          <a:solidFill>
                            <a:srgbClr val="FFFFFF"/>
                          </a:solidFill>
                          <a:uFill>
                            <a:solidFill>
                              <a:srgbClr val="FFFFFF"/>
                            </a:solidFill>
                          </a:uFill>
                          <a:latin typeface="+mn-lt"/>
                          <a:ea typeface="+mn-ea"/>
                          <a:cs typeface="+mn-cs"/>
                        </a:rPr>
                        <a:t>1166</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tc>
                  <a:txBody>
                    <a:bodyPr/>
                    <a:lstStyle/>
                    <a:p>
                      <a:pPr defTabSz="914400">
                        <a:tabLst>
                          <a:tab pos="1003300" algn="l"/>
                          <a:tab pos="1816100" algn="l"/>
                        </a:tabLst>
                        <a:defRPr sz="1800">
                          <a:solidFill>
                            <a:srgbClr val="000000"/>
                          </a:solidFill>
                        </a:defRPr>
                      </a:pPr>
                      <a:r>
                        <a:rPr sz="5000">
                          <a:solidFill>
                            <a:srgbClr val="FFFFFF"/>
                          </a:solidFill>
                          <a:uFill>
                            <a:solidFill>
                              <a:srgbClr val="FFFFFF"/>
                            </a:solidFill>
                          </a:uFill>
                          <a:latin typeface="+mn-lt"/>
                          <a:ea typeface="+mn-ea"/>
                          <a:cs typeface="+mn-cs"/>
                        </a:rPr>
                        <a:t>1667</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extLst>
                  <a:ext uri="{0D108BD9-81ED-4DB2-BD59-A6C34878D82A}">
                    <a16:rowId xmlns:a16="http://schemas.microsoft.com/office/drawing/2014/main" val="10001"/>
                  </a:ext>
                </a:extLst>
              </a:tr>
              <a:tr h="2400299">
                <a:tc>
                  <a:txBody>
                    <a:bodyPr/>
                    <a:lstStyle/>
                    <a:p>
                      <a:pPr defTabSz="914400">
                        <a:tabLst>
                          <a:tab pos="1003300" algn="l"/>
                          <a:tab pos="1816100" algn="l"/>
                        </a:tabLst>
                        <a:defRPr sz="1800">
                          <a:solidFill>
                            <a:srgbClr val="000000"/>
                          </a:solidFill>
                        </a:defRPr>
                      </a:pPr>
                      <a:r>
                        <a:rPr sz="5000">
                          <a:solidFill>
                            <a:srgbClr val="FFFFFF"/>
                          </a:solidFill>
                          <a:uFill>
                            <a:solidFill>
                              <a:srgbClr val="FFFFFF"/>
                            </a:solidFill>
                          </a:uFill>
                          <a:latin typeface="+mn-lt"/>
                          <a:ea typeface="+mn-ea"/>
                          <a:cs typeface="+mn-cs"/>
                        </a:rPr>
                        <a:t>10 %</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tc>
                  <a:txBody>
                    <a:bodyPr/>
                    <a:lstStyle/>
                    <a:p>
                      <a:pPr defTabSz="914400">
                        <a:tabLst>
                          <a:tab pos="1003300" algn="l"/>
                          <a:tab pos="1816100" algn="l"/>
                        </a:tabLst>
                        <a:defRPr sz="1800">
                          <a:solidFill>
                            <a:srgbClr val="000000"/>
                          </a:solidFill>
                        </a:defRPr>
                      </a:pPr>
                      <a:r>
                        <a:rPr sz="5000">
                          <a:solidFill>
                            <a:srgbClr val="FFFFFF"/>
                          </a:solidFill>
                          <a:uFill>
                            <a:solidFill>
                              <a:srgbClr val="FFFFFF"/>
                            </a:solidFill>
                          </a:uFill>
                          <a:latin typeface="+mn-lt"/>
                          <a:ea typeface="+mn-ea"/>
                          <a:cs typeface="+mn-cs"/>
                        </a:rPr>
                        <a:t>117</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tc>
                  <a:txBody>
                    <a:bodyPr/>
                    <a:lstStyle/>
                    <a:p>
                      <a:pPr defTabSz="914400">
                        <a:tabLst>
                          <a:tab pos="1003300" algn="l"/>
                          <a:tab pos="1816100" algn="l"/>
                        </a:tabLst>
                        <a:defRPr sz="1800">
                          <a:solidFill>
                            <a:srgbClr val="000000"/>
                          </a:solidFill>
                        </a:defRPr>
                      </a:pPr>
                      <a:r>
                        <a:rPr sz="5000">
                          <a:solidFill>
                            <a:srgbClr val="FFFFFF"/>
                          </a:solidFill>
                          <a:uFill>
                            <a:solidFill>
                              <a:srgbClr val="FFFFFF"/>
                            </a:solidFill>
                          </a:uFill>
                          <a:latin typeface="+mn-lt"/>
                          <a:ea typeface="+mn-ea"/>
                          <a:cs typeface="+mn-cs"/>
                        </a:rPr>
                        <a:t>167</a:t>
                      </a:r>
                    </a:p>
                  </a:txBody>
                  <a:tcPr marL="50800" marR="50800" marT="50800" marB="50800" anchor="ctr" horzOverflow="overflow">
                    <a:lnL w="25400" cap="sq">
                      <a:solidFill>
                        <a:srgbClr val="FFFFFF"/>
                      </a:solidFill>
                    </a:lnL>
                    <a:lnR w="25400" cap="sq">
                      <a:solidFill>
                        <a:srgbClr val="FFFFFF"/>
                      </a:solidFill>
                    </a:lnR>
                    <a:lnT w="25400" cap="sq">
                      <a:solidFill>
                        <a:srgbClr val="FFFFFF"/>
                      </a:solidFill>
                    </a:lnT>
                    <a:lnB w="25400" cap="sq">
                      <a:solidFill>
                        <a:srgbClr val="FFFFFF"/>
                      </a:solidFill>
                    </a:lnB>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Alternatives au FCV…"/>
          <p:cNvSpPr txBox="1">
            <a:spLocks noGrp="1"/>
          </p:cNvSpPr>
          <p:nvPr>
            <p:ph type="title"/>
          </p:nvPr>
        </p:nvSpPr>
        <p:spPr>
          <a:prstGeom prst="rect">
            <a:avLst/>
          </a:prstGeom>
        </p:spPr>
        <p:txBody>
          <a:bodyPr/>
          <a:lstStyle/>
          <a:p>
            <a:r>
              <a:t>Alternatives au FCV</a:t>
            </a:r>
          </a:p>
          <a:p>
            <a:r>
              <a:t>Le test HPV</a:t>
            </a:r>
          </a:p>
        </p:txBody>
      </p:sp>
      <p:sp>
        <p:nvSpPr>
          <p:cNvPr id="386" name="plus sensible et moins spécifique…"/>
          <p:cNvSpPr txBox="1">
            <a:spLocks noGrp="1"/>
          </p:cNvSpPr>
          <p:nvPr>
            <p:ph type="body" idx="1"/>
          </p:nvPr>
        </p:nvSpPr>
        <p:spPr>
          <a:prstGeom prst="rect">
            <a:avLst/>
          </a:prstGeom>
        </p:spPr>
        <p:txBody>
          <a:bodyPr>
            <a:normAutofit/>
          </a:bodyPr>
          <a:lstStyle/>
          <a:p>
            <a:pPr marL="786453" indent="-384117" defTabSz="569976">
              <a:spcBef>
                <a:spcPts val="3600"/>
              </a:spcBef>
              <a:buBlip>
                <a:blip r:embed="rId2"/>
              </a:buBlip>
              <a:defRPr sz="4400"/>
            </a:pPr>
            <a:r>
              <a:t>plus sensible et moins spécifique</a:t>
            </a:r>
          </a:p>
          <a:p>
            <a:pPr marL="786453" indent="-384117" defTabSz="569976">
              <a:spcBef>
                <a:spcPts val="3600"/>
              </a:spcBef>
              <a:buBlip>
                <a:blip r:embed="rId2"/>
              </a:buBlip>
              <a:defRPr sz="4400"/>
            </a:pPr>
            <a:r>
              <a:t>La combinaison des 2: amélioration  marginale de la sensibilité</a:t>
            </a:r>
          </a:p>
          <a:p>
            <a:pPr marL="786453" indent="-384117" defTabSz="569976">
              <a:spcBef>
                <a:spcPts val="3600"/>
              </a:spcBef>
              <a:buBlip>
                <a:blip r:embed="rId2"/>
              </a:buBlip>
              <a:defRPr sz="4400"/>
            </a:pPr>
            <a:r>
              <a:t>La spécificité du test HPV peut être améliorée </a:t>
            </a:r>
          </a:p>
          <a:p>
            <a:pPr marL="1267021" lvl="1" indent="-384117" defTabSz="569976">
              <a:spcBef>
                <a:spcPts val="3600"/>
              </a:spcBef>
              <a:buBlip>
                <a:blip r:embed="rId2"/>
              </a:buBlip>
              <a:defRPr sz="4400"/>
            </a:pPr>
            <a:r>
              <a:t>Après 35 ans</a:t>
            </a:r>
          </a:p>
          <a:p>
            <a:pPr marL="1267021" lvl="1" indent="-384117" defTabSz="569976">
              <a:spcBef>
                <a:spcPts val="3600"/>
              </a:spcBef>
              <a:buBlip>
                <a:blip r:embed="rId2"/>
              </a:buBlip>
              <a:defRPr sz="4400"/>
            </a:pPr>
            <a:r>
              <a:t>Augmentation seuil de détection virologique</a:t>
            </a:r>
          </a:p>
          <a:p>
            <a:pPr marL="1267021" lvl="1" indent="-384117" defTabSz="569976">
              <a:spcBef>
                <a:spcPts val="3600"/>
              </a:spcBef>
              <a:buBlip>
                <a:blip r:embed="rId2"/>
              </a:buBlip>
              <a:defRPr sz="4400"/>
            </a:pPr>
            <a:r>
              <a:t>Contrôle 1 an après test HPV +</a:t>
            </a:r>
          </a:p>
          <a:p>
            <a:pPr marL="1267021" lvl="1" indent="-384117" defTabSz="569976">
              <a:spcBef>
                <a:spcPts val="3600"/>
              </a:spcBef>
              <a:buBlip>
                <a:blip r:embed="rId2"/>
              </a:buBlip>
              <a:defRPr sz="4400"/>
            </a:pPr>
            <a:r>
              <a:t>Triage des bas grades et ASCUS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est HPV"/>
          <p:cNvSpPr txBox="1">
            <a:spLocks noGrp="1"/>
          </p:cNvSpPr>
          <p:nvPr>
            <p:ph type="title"/>
          </p:nvPr>
        </p:nvSpPr>
        <p:spPr>
          <a:prstGeom prst="rect">
            <a:avLst/>
          </a:prstGeom>
        </p:spPr>
        <p:txBody>
          <a:bodyPr/>
          <a:lstStyle/>
          <a:p>
            <a:r>
              <a:t>Test HPV</a:t>
            </a:r>
          </a:p>
        </p:txBody>
      </p:sp>
      <p:sp>
        <p:nvSpPr>
          <p:cNvPr id="389" name="Risques…"/>
          <p:cNvSpPr txBox="1">
            <a:spLocks noGrp="1"/>
          </p:cNvSpPr>
          <p:nvPr>
            <p:ph type="body" idx="1"/>
          </p:nvPr>
        </p:nvSpPr>
        <p:spPr>
          <a:prstGeom prst="rect">
            <a:avLst/>
          </a:prstGeom>
        </p:spPr>
        <p:txBody>
          <a:bodyPr/>
          <a:lstStyle/>
          <a:p>
            <a:pPr>
              <a:buBlip>
                <a:blip r:embed="rId2"/>
              </a:buBlip>
            </a:pPr>
            <a:r>
              <a:t>Risques</a:t>
            </a:r>
          </a:p>
          <a:p>
            <a:pPr lvl="1">
              <a:buBlip>
                <a:blip r:embed="rId2"/>
              </a:buBlip>
            </a:pPr>
            <a:r>
              <a:t>Sur-diagnostic et sur-traitement de lésions qui auraient régressé</a:t>
            </a:r>
          </a:p>
          <a:p>
            <a:pPr lvl="1">
              <a:buBlip>
                <a:blip r:embed="rId2"/>
              </a:buBlip>
            </a:pPr>
            <a:r>
              <a:t>Anxiété des patientes HPV+</a:t>
            </a:r>
          </a:p>
          <a:p>
            <a:pPr lvl="1">
              <a:buBlip>
                <a:blip r:embed="rId2"/>
              </a:buBlip>
            </a:pPr>
            <a:r>
              <a:t>Surcout très significatif</a:t>
            </a:r>
          </a:p>
          <a:p>
            <a:pPr>
              <a:buBlip>
                <a:blip r:embed="rId2"/>
              </a:buBlip>
            </a:pPr>
            <a:r>
              <a:t>Utile pour le triage des bas grades et ASCUS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st HPV"/>
          <p:cNvSpPr txBox="1">
            <a:spLocks noGrp="1"/>
          </p:cNvSpPr>
          <p:nvPr>
            <p:ph type="title" idx="4294967295"/>
          </p:nvPr>
        </p:nvSpPr>
        <p:spPr>
          <a:xfrm>
            <a:off x="3048000" y="1718410"/>
            <a:ext cx="18296939" cy="1423444"/>
          </a:xfrm>
          <a:prstGeom prst="rect">
            <a:avLst/>
          </a:prstGeom>
          <a:solidFill>
            <a:srgbClr val="FFFF00"/>
          </a:solidFill>
        </p:spPr>
        <p:txBody>
          <a:bodyPr lIns="76822" tIns="76822" rIns="76822" bIns="76822">
            <a:normAutofit/>
          </a:bodyPr>
          <a:lstStyle>
            <a:lvl1pPr defTabSz="1782155">
              <a:defRPr sz="8526" b="1">
                <a:solidFill>
                  <a:srgbClr val="000000"/>
                </a:solidFill>
                <a:latin typeface="Calibri"/>
                <a:ea typeface="Calibri"/>
                <a:cs typeface="Calibri"/>
                <a:sym typeface="Calibri"/>
              </a:defRPr>
            </a:lvl1pPr>
          </a:lstStyle>
          <a:p>
            <a:r>
              <a:t>Test HPV</a:t>
            </a:r>
          </a:p>
        </p:txBody>
      </p:sp>
      <p:pic>
        <p:nvPicPr>
          <p:cNvPr id="392" name="image.png" descr="image.png"/>
          <p:cNvPicPr>
            <a:picLocks noChangeAspect="1"/>
          </p:cNvPicPr>
          <p:nvPr/>
        </p:nvPicPr>
        <p:blipFill>
          <a:blip r:embed="rId2"/>
          <a:stretch>
            <a:fillRect/>
          </a:stretch>
        </p:blipFill>
        <p:spPr>
          <a:xfrm>
            <a:off x="4051337" y="3745196"/>
            <a:ext cx="16524898" cy="6636775"/>
          </a:xfrm>
          <a:prstGeom prst="rect">
            <a:avLst/>
          </a:prstGeom>
          <a:ln w="889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IVA-IVL…"/>
          <p:cNvSpPr txBox="1">
            <a:spLocks noGrp="1"/>
          </p:cNvSpPr>
          <p:nvPr>
            <p:ph type="title"/>
          </p:nvPr>
        </p:nvSpPr>
        <p:spPr>
          <a:prstGeom prst="rect">
            <a:avLst/>
          </a:prstGeom>
        </p:spPr>
        <p:txBody>
          <a:bodyPr/>
          <a:lstStyle/>
          <a:p>
            <a:r>
              <a:t>IVA-IVL</a:t>
            </a:r>
          </a:p>
          <a:p>
            <a:r>
              <a:t>«Screen and treat»</a:t>
            </a:r>
          </a:p>
        </p:txBody>
      </p:sp>
      <p:sp>
        <p:nvSpPr>
          <p:cNvPr id="395" name="Rationnel…"/>
          <p:cNvSpPr txBox="1">
            <a:spLocks noGrp="1"/>
          </p:cNvSpPr>
          <p:nvPr>
            <p:ph type="body" idx="1"/>
          </p:nvPr>
        </p:nvSpPr>
        <p:spPr>
          <a:prstGeom prst="rect">
            <a:avLst/>
          </a:prstGeom>
        </p:spPr>
        <p:txBody>
          <a:bodyPr/>
          <a:lstStyle/>
          <a:p>
            <a:pPr>
              <a:buBlip>
                <a:blip r:embed="rId2"/>
              </a:buBlip>
            </a:pPr>
            <a:r>
              <a:t>Rationnel</a:t>
            </a:r>
          </a:p>
          <a:p>
            <a:pPr lvl="1">
              <a:buBlip>
                <a:blip r:embed="rId2"/>
              </a:buBlip>
            </a:pPr>
            <a:r>
              <a:t>FCV peu accessible</a:t>
            </a:r>
          </a:p>
          <a:p>
            <a:pPr lvl="1">
              <a:buBlip>
                <a:blip r:embed="rId2"/>
              </a:buBlip>
            </a:pPr>
            <a:r>
              <a:t>IVA IVL faisable par paramédicaux </a:t>
            </a:r>
          </a:p>
          <a:p>
            <a:pPr lvl="1">
              <a:buBlip>
                <a:blip r:embed="rId2"/>
              </a:buBlip>
            </a:pPr>
            <a:r>
              <a:t>en une visite = moins «de perdus de vue»</a:t>
            </a:r>
          </a:p>
          <a:p>
            <a:pPr lvl="1">
              <a:buBlip>
                <a:blip r:embed="rId2"/>
              </a:buBlip>
            </a:pPr>
            <a:r>
              <a:t>Peu de moyens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Qui examiner?"/>
          <p:cNvSpPr txBox="1">
            <a:spLocks noGrp="1"/>
          </p:cNvSpPr>
          <p:nvPr>
            <p:ph type="title"/>
          </p:nvPr>
        </p:nvSpPr>
        <p:spPr>
          <a:prstGeom prst="rect">
            <a:avLst/>
          </a:prstGeom>
        </p:spPr>
        <p:txBody>
          <a:bodyPr/>
          <a:lstStyle/>
          <a:p>
            <a:r>
              <a:t>Qui examiner?</a:t>
            </a:r>
          </a:p>
        </p:txBody>
      </p:sp>
      <p:sp>
        <p:nvSpPr>
          <p:cNvPr id="398" name="Jamais eu de rapports? = NON!, NON! et NON!…"/>
          <p:cNvSpPr txBox="1">
            <a:spLocks noGrp="1"/>
          </p:cNvSpPr>
          <p:nvPr>
            <p:ph type="body" idx="1"/>
          </p:nvPr>
        </p:nvSpPr>
        <p:spPr>
          <a:xfrm>
            <a:off x="2387600" y="4140200"/>
            <a:ext cx="19621500" cy="8166100"/>
          </a:xfrm>
          <a:prstGeom prst="rect">
            <a:avLst/>
          </a:prstGeom>
        </p:spPr>
        <p:txBody>
          <a:bodyPr>
            <a:normAutofit/>
          </a:bodyPr>
          <a:lstStyle/>
          <a:p>
            <a:pPr marL="846533" indent="-398477" defTabSz="634745">
              <a:spcBef>
                <a:spcPts val="4900"/>
              </a:spcBef>
              <a:buBlip>
                <a:blip r:embed="rId2"/>
              </a:buBlip>
              <a:defRPr sz="4312"/>
            </a:pPr>
            <a:r>
              <a:t>Jamais eu de rapports? = NON!, NON! et NON!</a:t>
            </a:r>
          </a:p>
          <a:p>
            <a:pPr marL="846533" indent="-398477" defTabSz="634745">
              <a:spcBef>
                <a:spcPts val="4900"/>
              </a:spcBef>
              <a:buBlip>
                <a:blip r:embed="rId2"/>
              </a:buBlip>
              <a:defRPr sz="4312"/>
            </a:pPr>
            <a:r>
              <a:t>Avant 20 ans?</a:t>
            </a:r>
          </a:p>
          <a:p>
            <a:pPr marL="1381711" lvl="1" indent="-398477" defTabSz="634745">
              <a:spcBef>
                <a:spcPts val="4900"/>
              </a:spcBef>
              <a:buBlip>
                <a:blip r:embed="rId2"/>
              </a:buBlip>
              <a:defRPr sz="4312"/>
            </a:pPr>
            <a:r>
              <a:t>Discutable</a:t>
            </a:r>
          </a:p>
          <a:p>
            <a:pPr marL="846533" indent="-398477" defTabSz="634745">
              <a:spcBef>
                <a:spcPts val="4900"/>
              </a:spcBef>
              <a:buBlip>
                <a:blip r:embed="rId2"/>
              </a:buBlip>
              <a:defRPr sz="4312"/>
            </a:pPr>
            <a:r>
              <a:t>Apres 65 ans</a:t>
            </a:r>
          </a:p>
          <a:p>
            <a:pPr marL="1381711" lvl="1" indent="-398477" defTabSz="634745">
              <a:spcBef>
                <a:spcPts val="4900"/>
              </a:spcBef>
              <a:buBlip>
                <a:blip r:embed="rId2"/>
              </a:buBlip>
              <a:defRPr sz="4312"/>
            </a:pPr>
            <a:r>
              <a:t>OUI</a:t>
            </a:r>
          </a:p>
          <a:p>
            <a:pPr marL="1381711" lvl="1" indent="-398477" defTabSz="634745">
              <a:spcBef>
                <a:spcPts val="4900"/>
              </a:spcBef>
              <a:buBlip>
                <a:blip r:embed="rId2"/>
              </a:buBlip>
              <a:defRPr sz="4312"/>
            </a:pPr>
            <a:r>
              <a:t>Administrer 1 ovule de </a:t>
            </a:r>
            <a:r>
              <a:rPr u="sng"/>
              <a:t>Colpotrophine</a:t>
            </a:r>
            <a:r>
              <a:t>* chaque soir pendant 15 jours avant de faire l’IVA-IVL</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Quels moyens"/>
          <p:cNvSpPr txBox="1">
            <a:spLocks noGrp="1"/>
          </p:cNvSpPr>
          <p:nvPr>
            <p:ph type="title"/>
          </p:nvPr>
        </p:nvSpPr>
        <p:spPr>
          <a:prstGeom prst="rect">
            <a:avLst/>
          </a:prstGeom>
        </p:spPr>
        <p:txBody>
          <a:bodyPr/>
          <a:lstStyle/>
          <a:p>
            <a:r>
              <a:t>Quels moyens</a:t>
            </a:r>
          </a:p>
        </p:txBody>
      </p:sp>
      <p:sp>
        <p:nvSpPr>
          <p:cNvPr id="401" name="Local + table gynécologique…"/>
          <p:cNvSpPr txBox="1">
            <a:spLocks noGrp="1"/>
          </p:cNvSpPr>
          <p:nvPr>
            <p:ph type="body" idx="1"/>
          </p:nvPr>
        </p:nvSpPr>
        <p:spPr>
          <a:xfrm>
            <a:off x="2387600" y="4140200"/>
            <a:ext cx="17602200" cy="8077200"/>
          </a:xfrm>
          <a:prstGeom prst="rect">
            <a:avLst/>
          </a:prstGeom>
        </p:spPr>
        <p:txBody>
          <a:bodyPr>
            <a:normAutofit/>
          </a:bodyPr>
          <a:lstStyle/>
          <a:p>
            <a:pPr marL="526923" indent="-248031" defTabSz="395097">
              <a:spcBef>
                <a:spcPts val="3100"/>
              </a:spcBef>
              <a:buBlip>
                <a:blip r:embed="rId2"/>
              </a:buBlip>
              <a:defRPr sz="2684"/>
            </a:pPr>
            <a:r>
              <a:t>Local + table gynécologique</a:t>
            </a:r>
          </a:p>
          <a:p>
            <a:pPr marL="526923" indent="-248031" defTabSz="395097">
              <a:spcBef>
                <a:spcPts val="3100"/>
              </a:spcBef>
              <a:buBlip>
                <a:blip r:embed="rId2"/>
              </a:buBlip>
              <a:defRPr sz="2684"/>
            </a:pPr>
            <a:r>
              <a:t>Deux formulaires: </a:t>
            </a:r>
          </a:p>
          <a:p>
            <a:pPr marL="860044" lvl="1" indent="-248031" defTabSz="395097">
              <a:spcBef>
                <a:spcPts val="3100"/>
              </a:spcBef>
              <a:buBlip>
                <a:blip r:embed="rId2"/>
              </a:buBlip>
              <a:defRPr sz="2684"/>
            </a:pPr>
            <a:r>
              <a:t>1. Consentement</a:t>
            </a:r>
          </a:p>
          <a:p>
            <a:pPr marL="860044" lvl="1" indent="-248031" defTabSz="395097">
              <a:spcBef>
                <a:spcPts val="3100"/>
              </a:spcBef>
              <a:buBlip>
                <a:blip r:embed="rId2"/>
              </a:buBlip>
              <a:defRPr sz="2684"/>
            </a:pPr>
            <a:r>
              <a:t>2. Enregistrement</a:t>
            </a:r>
          </a:p>
          <a:p>
            <a:pPr marL="526923" indent="-248031" defTabSz="395097">
              <a:spcBef>
                <a:spcPts val="3100"/>
              </a:spcBef>
              <a:buBlip>
                <a:blip r:embed="rId2"/>
              </a:buBlip>
              <a:defRPr sz="2684"/>
            </a:pPr>
            <a:r>
              <a:t>Spéculums à usage unique (stérilisation coute cher)</a:t>
            </a:r>
          </a:p>
          <a:p>
            <a:pPr marL="526923" indent="-248031" defTabSz="395097">
              <a:spcBef>
                <a:spcPts val="3100"/>
              </a:spcBef>
              <a:buBlip>
                <a:blip r:embed="rId2"/>
              </a:buBlip>
              <a:defRPr sz="2684"/>
            </a:pPr>
            <a:r>
              <a:t>Gants</a:t>
            </a:r>
          </a:p>
          <a:p>
            <a:pPr marL="526923" indent="-248031" defTabSz="395097">
              <a:spcBef>
                <a:spcPts val="3100"/>
              </a:spcBef>
              <a:buBlip>
                <a:blip r:embed="rId2"/>
              </a:buBlip>
              <a:defRPr sz="2684"/>
            </a:pPr>
            <a:r>
              <a:t>Lumière (torche) et loupe</a:t>
            </a:r>
          </a:p>
          <a:p>
            <a:pPr marL="526923" indent="-248031" defTabSz="395097">
              <a:spcBef>
                <a:spcPts val="3100"/>
              </a:spcBef>
              <a:buBlip>
                <a:blip r:embed="rId2"/>
              </a:buBlip>
              <a:defRPr sz="2684"/>
            </a:pPr>
            <a:r>
              <a:t>Tampons de coton sur pince ou écouvillon</a:t>
            </a:r>
          </a:p>
          <a:p>
            <a:pPr marL="526923" indent="-248031" defTabSz="395097">
              <a:spcBef>
                <a:spcPts val="3100"/>
              </a:spcBef>
              <a:buBlip>
                <a:blip r:embed="rId2"/>
              </a:buBlip>
              <a:defRPr sz="2684"/>
            </a:pPr>
            <a:r>
              <a:t>Acide acétique (= vinaigre blanc) : 1 litre = 450 FCFA</a:t>
            </a:r>
          </a:p>
          <a:p>
            <a:pPr marL="526923" indent="-248031" defTabSz="395097">
              <a:spcBef>
                <a:spcPts val="3100"/>
              </a:spcBef>
              <a:buBlip>
                <a:blip r:embed="rId2"/>
              </a:buBlip>
              <a:defRPr sz="2684"/>
            </a:pPr>
            <a:r>
              <a:t>Iode (lugol ou teinture d’iode): 200 ml = 2500 FCFA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Intérêt épidémiologique"/>
          <p:cNvSpPr txBox="1">
            <a:spLocks noGrp="1"/>
          </p:cNvSpPr>
          <p:nvPr>
            <p:ph type="title"/>
          </p:nvPr>
        </p:nvSpPr>
        <p:spPr>
          <a:prstGeom prst="rect">
            <a:avLst/>
          </a:prstGeom>
        </p:spPr>
        <p:txBody>
          <a:bodyPr/>
          <a:lstStyle/>
          <a:p>
            <a:r>
              <a:t>Intérêt épidémiologique</a:t>
            </a:r>
          </a:p>
        </p:txBody>
      </p:sp>
      <p:sp>
        <p:nvSpPr>
          <p:cNvPr id="232" name="Problème de santé publique: 0.5 M/an dont 83% PVD…"/>
          <p:cNvSpPr txBox="1">
            <a:spLocks noGrp="1"/>
          </p:cNvSpPr>
          <p:nvPr>
            <p:ph type="body" idx="1"/>
          </p:nvPr>
        </p:nvSpPr>
        <p:spPr>
          <a:prstGeom prst="rect">
            <a:avLst/>
          </a:prstGeom>
        </p:spPr>
        <p:txBody>
          <a:bodyPr>
            <a:normAutofit/>
          </a:bodyPr>
          <a:lstStyle/>
          <a:p>
            <a:pPr>
              <a:buBlip>
                <a:blip r:embed="rId2"/>
              </a:buBlip>
            </a:pPr>
            <a:r>
              <a:t>Problème de santé publique: 0.5 M/an dont 83% PVD</a:t>
            </a:r>
          </a:p>
          <a:p>
            <a:pPr>
              <a:buBlip>
                <a:blip r:embed="rId2"/>
              </a:buBlip>
            </a:pPr>
            <a:r>
              <a:t>Pays industrialisés: FCV a réduit mortalité de + 80% en 10 ans</a:t>
            </a:r>
          </a:p>
          <a:p>
            <a:pPr>
              <a:buBlip>
                <a:blip r:embed="rId2"/>
              </a:buBlip>
            </a:pPr>
            <a:r>
              <a:t>HPV = facteur central mais cofacteurs </a:t>
            </a:r>
          </a:p>
          <a:p>
            <a:pPr>
              <a:buBlip>
                <a:blip r:embed="rId2"/>
              </a:buBlip>
            </a:pPr>
            <a:r>
              <a:t>HIV introduit «bruit de fond» croissant en Afrique</a:t>
            </a:r>
          </a:p>
          <a:p>
            <a:pPr>
              <a:buBlip>
                <a:blip r:embed="rId2"/>
              </a:buBlip>
            </a:pPr>
            <a:r>
              <a:t>FCV inaccessible nécessité de trouver une (des) alternatives</a:t>
            </a:r>
          </a:p>
          <a:p>
            <a:pPr>
              <a:buBlip>
                <a:blip r:embed="rId2"/>
              </a:buBlip>
            </a:pPr>
            <a:r>
              <a:t>Vaccination efficace mais problèmes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omment faire?"/>
          <p:cNvSpPr txBox="1">
            <a:spLocks noGrp="1"/>
          </p:cNvSpPr>
          <p:nvPr>
            <p:ph type="title"/>
          </p:nvPr>
        </p:nvSpPr>
        <p:spPr>
          <a:prstGeom prst="rect">
            <a:avLst/>
          </a:prstGeom>
        </p:spPr>
        <p:txBody>
          <a:bodyPr/>
          <a:lstStyle/>
          <a:p>
            <a:r>
              <a:t>Comment faire?</a:t>
            </a:r>
          </a:p>
        </p:txBody>
      </p:sp>
      <p:sp>
        <p:nvSpPr>
          <p:cNvPr id="404" name="Inspection visuelle sans préparation (SP)…"/>
          <p:cNvSpPr txBox="1">
            <a:spLocks noGrp="1"/>
          </p:cNvSpPr>
          <p:nvPr>
            <p:ph type="body" idx="1"/>
          </p:nvPr>
        </p:nvSpPr>
        <p:spPr>
          <a:xfrm>
            <a:off x="2387600" y="4140200"/>
            <a:ext cx="17246600" cy="8077200"/>
          </a:xfrm>
          <a:prstGeom prst="rect">
            <a:avLst/>
          </a:prstGeom>
        </p:spPr>
        <p:txBody>
          <a:bodyPr/>
          <a:lstStyle/>
          <a:p>
            <a:pPr>
              <a:buBlip>
                <a:blip r:embed="rId2"/>
              </a:buBlip>
            </a:pPr>
            <a:r>
              <a:t>Inspection visuelle sans préparation (SP)</a:t>
            </a:r>
          </a:p>
          <a:p>
            <a:pPr>
              <a:buBlip>
                <a:blip r:embed="rId2"/>
              </a:buBlip>
            </a:pPr>
            <a:r>
              <a:t>Inspection visuelle avec acide = IVA</a:t>
            </a:r>
          </a:p>
          <a:p>
            <a:pPr>
              <a:buBlip>
                <a:blip r:embed="rId2"/>
              </a:buBlip>
            </a:pPr>
            <a:r>
              <a:t>Inspection visuelle avec lugol = IVL</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Qu’est ce qu’on cherche?"/>
          <p:cNvSpPr txBox="1">
            <a:spLocks noGrp="1"/>
          </p:cNvSpPr>
          <p:nvPr>
            <p:ph type="title"/>
          </p:nvPr>
        </p:nvSpPr>
        <p:spPr>
          <a:prstGeom prst="rect">
            <a:avLst/>
          </a:prstGeom>
        </p:spPr>
        <p:txBody>
          <a:bodyPr/>
          <a:lstStyle/>
          <a:p>
            <a:r>
              <a:t>Qu’est ce qu’on cherche? </a:t>
            </a:r>
          </a:p>
        </p:txBody>
      </p:sp>
      <p:sp>
        <p:nvSpPr>
          <p:cNvPr id="407" name="SP= Zone rouge"/>
          <p:cNvSpPr txBox="1">
            <a:spLocks noGrp="1"/>
          </p:cNvSpPr>
          <p:nvPr>
            <p:ph type="body" sz="quarter" idx="1"/>
          </p:nvPr>
        </p:nvSpPr>
        <p:spPr>
          <a:xfrm>
            <a:off x="431800" y="3479800"/>
            <a:ext cx="8839200" cy="2857500"/>
          </a:xfrm>
          <a:prstGeom prst="rect">
            <a:avLst/>
          </a:prstGeom>
        </p:spPr>
        <p:txBody>
          <a:bodyPr/>
          <a:lstStyle>
            <a:lvl1pPr>
              <a:buBlip>
                <a:blip r:embed="rId2"/>
              </a:buBlip>
              <a:defRPr>
                <a:solidFill>
                  <a:srgbClr val="FFB43F"/>
                </a:solidFill>
              </a:defRPr>
            </a:lvl1pPr>
          </a:lstStyle>
          <a:p>
            <a:r>
              <a:t>SP= Zone rouge</a:t>
            </a:r>
          </a:p>
        </p:txBody>
      </p:sp>
      <p:pic>
        <p:nvPicPr>
          <p:cNvPr id="408" name="droppedImage.pdf" descr="droppedImage.pdf"/>
          <p:cNvPicPr>
            <a:picLocks noChangeAspect="1"/>
          </p:cNvPicPr>
          <p:nvPr/>
        </p:nvPicPr>
        <p:blipFill>
          <a:blip r:embed="rId3"/>
          <a:stretch>
            <a:fillRect/>
          </a:stretch>
        </p:blipFill>
        <p:spPr>
          <a:xfrm>
            <a:off x="8192515" y="6032500"/>
            <a:ext cx="12974343" cy="7467600"/>
          </a:xfrm>
          <a:prstGeom prst="rect">
            <a:avLst/>
          </a:prstGeom>
          <a:ln w="889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Qu’est ce qu’on cherche?"/>
          <p:cNvSpPr txBox="1">
            <a:spLocks noGrp="1"/>
          </p:cNvSpPr>
          <p:nvPr>
            <p:ph type="title"/>
          </p:nvPr>
        </p:nvSpPr>
        <p:spPr>
          <a:xfrm>
            <a:off x="495300" y="292100"/>
            <a:ext cx="13030200" cy="3416300"/>
          </a:xfrm>
          <a:prstGeom prst="rect">
            <a:avLst/>
          </a:prstGeom>
        </p:spPr>
        <p:txBody>
          <a:bodyPr/>
          <a:lstStyle/>
          <a:p>
            <a:r>
              <a:t>Qu’est ce qu’on cherche? </a:t>
            </a:r>
          </a:p>
        </p:txBody>
      </p:sp>
      <p:sp>
        <p:nvSpPr>
          <p:cNvPr id="411" name="IVA = Zone rouge qui blanchit"/>
          <p:cNvSpPr txBox="1">
            <a:spLocks noGrp="1"/>
          </p:cNvSpPr>
          <p:nvPr>
            <p:ph type="body" sz="quarter" idx="1"/>
          </p:nvPr>
        </p:nvSpPr>
        <p:spPr>
          <a:xfrm>
            <a:off x="431800" y="3479800"/>
            <a:ext cx="8839200" cy="2857500"/>
          </a:xfrm>
          <a:prstGeom prst="rect">
            <a:avLst/>
          </a:prstGeom>
        </p:spPr>
        <p:txBody>
          <a:bodyPr/>
          <a:lstStyle>
            <a:lvl1pPr>
              <a:buBlip>
                <a:blip r:embed="rId2"/>
              </a:buBlip>
              <a:defRPr>
                <a:solidFill>
                  <a:srgbClr val="FFB43F"/>
                </a:solidFill>
              </a:defRPr>
            </a:lvl1pPr>
          </a:lstStyle>
          <a:p>
            <a:r>
              <a:t>IVA = Zone rouge qui blanchit</a:t>
            </a:r>
          </a:p>
        </p:txBody>
      </p:sp>
      <p:pic>
        <p:nvPicPr>
          <p:cNvPr id="412" name="droppedImage.pdf" descr="droppedImage.pdf"/>
          <p:cNvPicPr>
            <a:picLocks noChangeAspect="1"/>
          </p:cNvPicPr>
          <p:nvPr/>
        </p:nvPicPr>
        <p:blipFill>
          <a:blip r:embed="rId3"/>
          <a:stretch>
            <a:fillRect/>
          </a:stretch>
        </p:blipFill>
        <p:spPr>
          <a:xfrm>
            <a:off x="13000987" y="0"/>
            <a:ext cx="8322469" cy="4790136"/>
          </a:xfrm>
          <a:prstGeom prst="rect">
            <a:avLst/>
          </a:prstGeom>
          <a:ln w="88900">
            <a:miter lim="400000"/>
          </a:ln>
        </p:spPr>
      </p:pic>
      <p:pic>
        <p:nvPicPr>
          <p:cNvPr id="413" name="droppedImage.pdf" descr="droppedImage.pdf"/>
          <p:cNvPicPr>
            <a:picLocks noChangeAspect="1"/>
          </p:cNvPicPr>
          <p:nvPr/>
        </p:nvPicPr>
        <p:blipFill>
          <a:blip r:embed="rId4"/>
          <a:stretch>
            <a:fillRect/>
          </a:stretch>
        </p:blipFill>
        <p:spPr>
          <a:xfrm>
            <a:off x="7764699" y="5727700"/>
            <a:ext cx="13517723" cy="7965282"/>
          </a:xfrm>
          <a:prstGeom prst="rect">
            <a:avLst/>
          </a:prstGeom>
          <a:ln w="889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Qu’est ce qu’on cherche?"/>
          <p:cNvSpPr txBox="1">
            <a:spLocks noGrp="1"/>
          </p:cNvSpPr>
          <p:nvPr>
            <p:ph type="title"/>
          </p:nvPr>
        </p:nvSpPr>
        <p:spPr>
          <a:xfrm>
            <a:off x="355600" y="292100"/>
            <a:ext cx="12522200" cy="3390900"/>
          </a:xfrm>
          <a:prstGeom prst="rect">
            <a:avLst/>
          </a:prstGeom>
        </p:spPr>
        <p:txBody>
          <a:bodyPr/>
          <a:lstStyle/>
          <a:p>
            <a:r>
              <a:t>Qu’est ce qu’on cherche? </a:t>
            </a:r>
          </a:p>
        </p:txBody>
      </p:sp>
      <p:sp>
        <p:nvSpPr>
          <p:cNvPr id="416" name="IVL= Zone rouge qui blanchit et qui ne prend pas le lugol"/>
          <p:cNvSpPr txBox="1">
            <a:spLocks noGrp="1"/>
          </p:cNvSpPr>
          <p:nvPr>
            <p:ph type="body" sz="quarter" idx="1"/>
          </p:nvPr>
        </p:nvSpPr>
        <p:spPr>
          <a:xfrm>
            <a:off x="431800" y="3479800"/>
            <a:ext cx="9626600" cy="2463800"/>
          </a:xfrm>
          <a:prstGeom prst="rect">
            <a:avLst/>
          </a:prstGeom>
        </p:spPr>
        <p:txBody>
          <a:bodyPr/>
          <a:lstStyle>
            <a:lvl1pPr>
              <a:buBlip>
                <a:blip r:embed="rId2"/>
              </a:buBlip>
              <a:defRPr>
                <a:solidFill>
                  <a:srgbClr val="FFB43F"/>
                </a:solidFill>
              </a:defRPr>
            </a:lvl1pPr>
          </a:lstStyle>
          <a:p>
            <a:r>
              <a:t>IVL= Zone rouge qui blanchit et qui ne prend pas le lugol</a:t>
            </a:r>
          </a:p>
        </p:txBody>
      </p:sp>
      <p:pic>
        <p:nvPicPr>
          <p:cNvPr id="417" name="droppedImage.pdf" descr="droppedImage.pdf"/>
          <p:cNvPicPr>
            <a:picLocks noChangeAspect="1"/>
          </p:cNvPicPr>
          <p:nvPr/>
        </p:nvPicPr>
        <p:blipFill>
          <a:blip r:embed="rId3"/>
          <a:stretch>
            <a:fillRect/>
          </a:stretch>
        </p:blipFill>
        <p:spPr>
          <a:xfrm>
            <a:off x="16054939" y="0"/>
            <a:ext cx="5219701" cy="3004286"/>
          </a:xfrm>
          <a:prstGeom prst="rect">
            <a:avLst/>
          </a:prstGeom>
          <a:ln w="88900">
            <a:miter lim="400000"/>
          </a:ln>
        </p:spPr>
      </p:pic>
      <p:pic>
        <p:nvPicPr>
          <p:cNvPr id="418" name="droppedImage.pdf" descr="droppedImage.pdf"/>
          <p:cNvPicPr>
            <a:picLocks noChangeAspect="1"/>
          </p:cNvPicPr>
          <p:nvPr/>
        </p:nvPicPr>
        <p:blipFill>
          <a:blip r:embed="rId4"/>
          <a:stretch>
            <a:fillRect/>
          </a:stretch>
        </p:blipFill>
        <p:spPr>
          <a:xfrm>
            <a:off x="16044409" y="2946400"/>
            <a:ext cx="5280467" cy="3111500"/>
          </a:xfrm>
          <a:prstGeom prst="rect">
            <a:avLst/>
          </a:prstGeom>
          <a:ln w="88900">
            <a:miter lim="400000"/>
          </a:ln>
        </p:spPr>
      </p:pic>
      <p:pic>
        <p:nvPicPr>
          <p:cNvPr id="419" name="droppedImage.pdf" descr="droppedImage.pdf"/>
          <p:cNvPicPr>
            <a:picLocks noChangeAspect="1"/>
          </p:cNvPicPr>
          <p:nvPr/>
        </p:nvPicPr>
        <p:blipFill>
          <a:blip r:embed="rId5"/>
          <a:stretch>
            <a:fillRect/>
          </a:stretch>
        </p:blipFill>
        <p:spPr>
          <a:xfrm>
            <a:off x="7797800" y="5803001"/>
            <a:ext cx="13538200" cy="7967045"/>
          </a:xfrm>
          <a:prstGeom prst="rect">
            <a:avLst/>
          </a:prstGeom>
          <a:ln w="889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IVA-IVL"/>
          <p:cNvSpPr txBox="1">
            <a:spLocks noGrp="1"/>
          </p:cNvSpPr>
          <p:nvPr>
            <p:ph type="title"/>
          </p:nvPr>
        </p:nvSpPr>
        <p:spPr>
          <a:prstGeom prst="rect">
            <a:avLst/>
          </a:prstGeom>
        </p:spPr>
        <p:txBody>
          <a:bodyPr/>
          <a:lstStyle/>
          <a:p>
            <a:r>
              <a:t>IVA-IVL</a:t>
            </a:r>
          </a:p>
        </p:txBody>
      </p:sp>
      <p:sp>
        <p:nvSpPr>
          <p:cNvPr id="422" name="Points forts…"/>
          <p:cNvSpPr txBox="1">
            <a:spLocks noGrp="1"/>
          </p:cNvSpPr>
          <p:nvPr>
            <p:ph type="body" sz="half" idx="1"/>
          </p:nvPr>
        </p:nvSpPr>
        <p:spPr>
          <a:xfrm>
            <a:off x="622300" y="4102100"/>
            <a:ext cx="9169400" cy="8140700"/>
          </a:xfrm>
          <a:prstGeom prst="rect">
            <a:avLst/>
          </a:prstGeom>
        </p:spPr>
        <p:txBody>
          <a:bodyPr>
            <a:normAutofit/>
          </a:bodyPr>
          <a:lstStyle/>
          <a:p>
            <a:pPr marL="732831" indent="-357927" defTabSz="531113">
              <a:spcBef>
                <a:spcPts val="3400"/>
              </a:spcBef>
              <a:buBlip>
                <a:blip r:embed="rId2"/>
              </a:buBlip>
              <a:defRPr sz="4100">
                <a:solidFill>
                  <a:srgbClr val="53D5FD"/>
                </a:solidFill>
              </a:defRPr>
            </a:pPr>
            <a:r>
              <a:t>Points forts</a:t>
            </a:r>
          </a:p>
          <a:p>
            <a:pPr marL="1180633" lvl="1" indent="-357927" defTabSz="531113">
              <a:spcBef>
                <a:spcPts val="3400"/>
              </a:spcBef>
              <a:buBlip>
                <a:blip r:embed="rId2"/>
              </a:buBlip>
              <a:defRPr sz="4100">
                <a:solidFill>
                  <a:srgbClr val="53D5FD"/>
                </a:solidFill>
              </a:defRPr>
            </a:pPr>
            <a:r>
              <a:t>Simple, facile à apprendre</a:t>
            </a:r>
          </a:p>
          <a:p>
            <a:pPr marL="1180633" lvl="1" indent="-357927" defTabSz="531113">
              <a:spcBef>
                <a:spcPts val="3400"/>
              </a:spcBef>
              <a:buBlip>
                <a:blip r:embed="rId2"/>
              </a:buBlip>
              <a:defRPr sz="4100">
                <a:solidFill>
                  <a:srgbClr val="53D5FD"/>
                </a:solidFill>
              </a:defRPr>
            </a:pPr>
            <a:r>
              <a:t>Faibles couts</a:t>
            </a:r>
          </a:p>
          <a:p>
            <a:pPr marL="1180633" lvl="1" indent="-357927" defTabSz="531113">
              <a:spcBef>
                <a:spcPts val="3400"/>
              </a:spcBef>
              <a:buBlip>
                <a:blip r:embed="rId2"/>
              </a:buBlip>
              <a:defRPr sz="4100">
                <a:solidFill>
                  <a:srgbClr val="53D5FD"/>
                </a:solidFill>
              </a:defRPr>
            </a:pPr>
            <a:r>
              <a:t>Accessible à tous les acteurs de santé</a:t>
            </a:r>
          </a:p>
          <a:p>
            <a:pPr marL="1180633" lvl="1" indent="-357927" defTabSz="531113">
              <a:spcBef>
                <a:spcPts val="3400"/>
              </a:spcBef>
              <a:buBlip>
                <a:blip r:embed="rId2"/>
              </a:buBlip>
              <a:defRPr sz="4100">
                <a:solidFill>
                  <a:srgbClr val="53D5FD"/>
                </a:solidFill>
              </a:defRPr>
            </a:pPr>
            <a:r>
              <a:t>Résultats immédiats</a:t>
            </a:r>
          </a:p>
          <a:p>
            <a:pPr marL="1180633" lvl="1" indent="-357927" defTabSz="531113">
              <a:spcBef>
                <a:spcPts val="3400"/>
              </a:spcBef>
              <a:buBlip>
                <a:blip r:embed="rId2"/>
              </a:buBlip>
              <a:defRPr sz="4100">
                <a:solidFill>
                  <a:srgbClr val="53D5FD"/>
                </a:solidFill>
              </a:defRPr>
            </a:pPr>
            <a:r>
              <a:t>Une seule visite</a:t>
            </a:r>
          </a:p>
          <a:p>
            <a:pPr marL="1180633" lvl="1" indent="-357927" defTabSz="531113">
              <a:spcBef>
                <a:spcPts val="3400"/>
              </a:spcBef>
              <a:buBlip>
                <a:blip r:embed="rId2"/>
              </a:buBlip>
              <a:defRPr sz="4100">
                <a:solidFill>
                  <a:srgbClr val="53D5FD"/>
                </a:solidFill>
              </a:defRPr>
            </a:pPr>
            <a:r>
              <a:t>Peut être intégrée aux SSP</a:t>
            </a:r>
          </a:p>
        </p:txBody>
      </p:sp>
      <p:sp>
        <p:nvSpPr>
          <p:cNvPr id="423" name="Points faibles…"/>
          <p:cNvSpPr txBox="1"/>
          <p:nvPr/>
        </p:nvSpPr>
        <p:spPr>
          <a:xfrm>
            <a:off x="11455400" y="4102100"/>
            <a:ext cx="9169400" cy="814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414672" indent="-414672" defTabSz="615315">
              <a:spcBef>
                <a:spcPts val="3900"/>
              </a:spcBef>
              <a:buSzPct val="43000"/>
              <a:buBlip>
                <a:blip r:embed="rId2"/>
              </a:buBlip>
              <a:defRPr sz="4750">
                <a:solidFill>
                  <a:srgbClr val="FFC677"/>
                </a:solidFill>
                <a:latin typeface="+mn-lt"/>
                <a:ea typeface="+mn-ea"/>
                <a:cs typeface="+mn-cs"/>
                <a:sym typeface="Chalkboard"/>
              </a:defRPr>
            </a:pPr>
            <a:r>
              <a:t>Points faibles</a:t>
            </a:r>
          </a:p>
          <a:p>
            <a:pPr marL="849012" lvl="1" indent="-414672" defTabSz="615315">
              <a:spcBef>
                <a:spcPts val="3900"/>
              </a:spcBef>
              <a:buSzPct val="43000"/>
              <a:buBlip>
                <a:blip r:embed="rId2"/>
              </a:buBlip>
              <a:defRPr sz="4750">
                <a:solidFill>
                  <a:srgbClr val="FFC677"/>
                </a:solidFill>
                <a:latin typeface="+mn-lt"/>
                <a:ea typeface="+mn-ea"/>
                <a:cs typeface="+mn-cs"/>
                <a:sym typeface="Chalkboard"/>
              </a:defRPr>
            </a:pPr>
            <a:r>
              <a:t>Spécificité modérée</a:t>
            </a:r>
          </a:p>
          <a:p>
            <a:pPr marL="849012" lvl="1" indent="-414672" defTabSz="615315">
              <a:spcBef>
                <a:spcPts val="3900"/>
              </a:spcBef>
              <a:buSzPct val="43000"/>
              <a:buBlip>
                <a:blip r:embed="rId2"/>
              </a:buBlip>
              <a:defRPr sz="4750">
                <a:solidFill>
                  <a:srgbClr val="FFC677"/>
                </a:solidFill>
                <a:latin typeface="+mn-lt"/>
                <a:ea typeface="+mn-ea"/>
                <a:cs typeface="+mn-cs"/>
                <a:sym typeface="Chalkboard"/>
              </a:defRPr>
            </a:pPr>
            <a:r>
              <a:t>Sur-traitement?</a:t>
            </a:r>
          </a:p>
          <a:p>
            <a:pPr marL="849012" lvl="1" indent="-414672" defTabSz="615315">
              <a:spcBef>
                <a:spcPts val="3900"/>
              </a:spcBef>
              <a:buSzPct val="43000"/>
              <a:buBlip>
                <a:blip r:embed="rId2"/>
              </a:buBlip>
              <a:defRPr sz="4750">
                <a:solidFill>
                  <a:srgbClr val="FFC677"/>
                </a:solidFill>
                <a:latin typeface="+mn-lt"/>
                <a:ea typeface="+mn-ea"/>
                <a:cs typeface="+mn-cs"/>
                <a:sym typeface="Chalkboard"/>
              </a:defRPr>
            </a:pPr>
            <a:r>
              <a:t>Assurance qualité?</a:t>
            </a:r>
          </a:p>
          <a:p>
            <a:pPr marL="849012" lvl="1" indent="-414672" defTabSz="615315">
              <a:spcBef>
                <a:spcPts val="3900"/>
              </a:spcBef>
              <a:buSzPct val="43000"/>
              <a:buBlip>
                <a:blip r:embed="rId2"/>
              </a:buBlip>
              <a:defRPr sz="4750">
                <a:solidFill>
                  <a:srgbClr val="FFC677"/>
                </a:solidFill>
                <a:latin typeface="+mn-lt"/>
                <a:ea typeface="+mn-ea"/>
                <a:cs typeface="+mn-cs"/>
                <a:sym typeface="Chalkboard"/>
              </a:defRPr>
            </a:pPr>
            <a:r>
              <a:t>Ménopause?</a:t>
            </a:r>
          </a:p>
          <a:p>
            <a:pPr marL="849012" lvl="1" indent="-414672" defTabSz="615315">
              <a:spcBef>
                <a:spcPts val="3900"/>
              </a:spcBef>
              <a:buSzPct val="43000"/>
              <a:buBlip>
                <a:blip r:embed="rId2"/>
              </a:buBlip>
              <a:defRPr sz="4750">
                <a:solidFill>
                  <a:srgbClr val="FFC677"/>
                </a:solidFill>
                <a:latin typeface="+mn-lt"/>
                <a:ea typeface="+mn-ea"/>
                <a:cs typeface="+mn-cs"/>
                <a:sym typeface="Chalkboard"/>
              </a:defRPr>
            </a:pPr>
            <a:r>
              <a:t>Opérateur dépendant (courbe d’apprentissage)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aractéristiques des tests de dépistage"/>
          <p:cNvSpPr txBox="1"/>
          <p:nvPr/>
        </p:nvSpPr>
        <p:spPr>
          <a:xfrm>
            <a:off x="3443254" y="154379"/>
            <a:ext cx="16538305" cy="979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algn="ctr" defTabSz="2048454">
              <a:defRPr sz="5800" b="1">
                <a:latin typeface="Calibri"/>
                <a:ea typeface="Calibri"/>
                <a:cs typeface="Calibri"/>
                <a:sym typeface="Calibri"/>
              </a:defRPr>
            </a:lvl1pPr>
          </a:lstStyle>
          <a:p>
            <a:r>
              <a:t>Caractéristiques des tests de dépistage </a:t>
            </a:r>
          </a:p>
        </p:txBody>
      </p:sp>
      <p:sp>
        <p:nvSpPr>
          <p:cNvPr id="426" name="Caractéristiques"/>
          <p:cNvSpPr txBox="1"/>
          <p:nvPr/>
        </p:nvSpPr>
        <p:spPr>
          <a:xfrm>
            <a:off x="3199953" y="4002175"/>
            <a:ext cx="4359713" cy="776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400">
                <a:effectLst>
                  <a:outerShdw blurRad="12700" dist="25400" dir="2700000" rotWithShape="0">
                    <a:srgbClr val="DDDDDD"/>
                  </a:outerShdw>
                </a:effectLst>
                <a:latin typeface="Calibri"/>
                <a:ea typeface="Calibri"/>
                <a:cs typeface="Calibri"/>
                <a:sym typeface="Calibri"/>
              </a:defRPr>
            </a:lvl1pPr>
          </a:lstStyle>
          <a:p>
            <a:r>
              <a:t>Caractéristiques</a:t>
            </a:r>
          </a:p>
        </p:txBody>
      </p:sp>
      <p:sp>
        <p:nvSpPr>
          <p:cNvPr id="427" name="Nombre de visites requises pour le dépistage et le traitement"/>
          <p:cNvSpPr txBox="1"/>
          <p:nvPr/>
        </p:nvSpPr>
        <p:spPr>
          <a:xfrm>
            <a:off x="3401067" y="7653518"/>
            <a:ext cx="3264757" cy="175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2800">
                <a:solidFill>
                  <a:srgbClr val="4F81BD"/>
                </a:solidFill>
                <a:effectLst>
                  <a:outerShdw blurRad="12700" dist="25400" dir="2700000" rotWithShape="0">
                    <a:srgbClr val="DDDDDD"/>
                  </a:outerShdw>
                </a:effectLst>
                <a:latin typeface="Calibri"/>
                <a:ea typeface="Calibri"/>
                <a:cs typeface="Calibri"/>
                <a:sym typeface="Calibri"/>
              </a:defRPr>
            </a:lvl1pPr>
          </a:lstStyle>
          <a:p>
            <a:r>
              <a:t>Nombre de visites requises pour le dépistage et le traitement</a:t>
            </a:r>
          </a:p>
        </p:txBody>
      </p:sp>
      <p:sp>
        <p:nvSpPr>
          <p:cNvPr id="428" name="Cytologie  conventionelle"/>
          <p:cNvSpPr txBox="1"/>
          <p:nvPr/>
        </p:nvSpPr>
        <p:spPr>
          <a:xfrm>
            <a:off x="5724698" y="1869412"/>
            <a:ext cx="3932144" cy="1424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p>
            <a:pPr algn="ctr" defTabSz="2048454">
              <a:defRPr sz="4400">
                <a:solidFill>
                  <a:srgbClr val="4F81BD"/>
                </a:solidFill>
                <a:effectLst>
                  <a:outerShdw blurRad="12700" dist="25400" dir="2700000" rotWithShape="0">
                    <a:srgbClr val="DDDDDD"/>
                  </a:outerShdw>
                </a:effectLst>
                <a:latin typeface="Calibri"/>
                <a:ea typeface="Calibri"/>
                <a:cs typeface="Calibri"/>
                <a:sym typeface="Calibri"/>
              </a:defRPr>
            </a:pPr>
            <a:r>
              <a:t>Cytologie </a:t>
            </a:r>
            <a:br/>
            <a:r>
              <a:t>conventionelle</a:t>
            </a:r>
          </a:p>
        </p:txBody>
      </p:sp>
      <p:sp>
        <p:nvSpPr>
          <p:cNvPr id="429" name="HPV  DNA tests"/>
          <p:cNvSpPr txBox="1"/>
          <p:nvPr/>
        </p:nvSpPr>
        <p:spPr>
          <a:xfrm>
            <a:off x="9908234" y="1869412"/>
            <a:ext cx="2761972" cy="1424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p>
            <a:pPr algn="ctr" defTabSz="2048454">
              <a:defRPr sz="4400">
                <a:solidFill>
                  <a:srgbClr val="4F81BD"/>
                </a:solidFill>
                <a:effectLst>
                  <a:outerShdw blurRad="12700" dist="25400" dir="2700000" rotWithShape="0">
                    <a:srgbClr val="DDDDDD"/>
                  </a:outerShdw>
                </a:effectLst>
                <a:latin typeface="Calibri"/>
                <a:ea typeface="Calibri"/>
                <a:cs typeface="Calibri"/>
                <a:sym typeface="Calibri"/>
              </a:defRPr>
            </a:pPr>
            <a:r>
              <a:t>HPV </a:t>
            </a:r>
            <a:br/>
            <a:r>
              <a:t>DNA tests</a:t>
            </a:r>
          </a:p>
        </p:txBody>
      </p:sp>
      <p:sp>
        <p:nvSpPr>
          <p:cNvPr id="430" name="Inspection visuelle"/>
          <p:cNvSpPr txBox="1"/>
          <p:nvPr/>
        </p:nvSpPr>
        <p:spPr>
          <a:xfrm>
            <a:off x="14005381" y="1854756"/>
            <a:ext cx="6828951" cy="776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400">
                <a:solidFill>
                  <a:srgbClr val="4F81BD"/>
                </a:solidFill>
                <a:effectLst>
                  <a:outerShdw blurRad="12700" dist="25400" dir="2700000" rotWithShape="0">
                    <a:srgbClr val="DDDDDD"/>
                  </a:outerShdw>
                </a:effectLst>
                <a:latin typeface="Calibri"/>
                <a:ea typeface="Calibri"/>
                <a:cs typeface="Calibri"/>
                <a:sym typeface="Calibri"/>
              </a:defRPr>
            </a:lvl1pPr>
          </a:lstStyle>
          <a:p>
            <a:r>
              <a:t>Inspection visuelle</a:t>
            </a:r>
          </a:p>
        </p:txBody>
      </p:sp>
      <p:sp>
        <p:nvSpPr>
          <p:cNvPr id="431" name="Sensibilité"/>
          <p:cNvSpPr txBox="1"/>
          <p:nvPr/>
        </p:nvSpPr>
        <p:spPr>
          <a:xfrm>
            <a:off x="3401067" y="5025624"/>
            <a:ext cx="2677057" cy="738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solidFill>
                  <a:srgbClr val="4F81BD"/>
                </a:solidFill>
                <a:effectLst>
                  <a:outerShdw blurRad="12700" dist="25400" dir="2700000" rotWithShape="0">
                    <a:srgbClr val="DDDDDD"/>
                  </a:outerShdw>
                </a:effectLst>
                <a:latin typeface="Calibri"/>
                <a:ea typeface="Calibri"/>
                <a:cs typeface="Calibri"/>
                <a:sym typeface="Calibri"/>
              </a:defRPr>
            </a:lvl1pPr>
          </a:lstStyle>
          <a:p>
            <a:r>
              <a:t>Sensibilité</a:t>
            </a:r>
          </a:p>
        </p:txBody>
      </p:sp>
      <p:sp>
        <p:nvSpPr>
          <p:cNvPr id="432" name="Spécificité"/>
          <p:cNvSpPr txBox="1"/>
          <p:nvPr/>
        </p:nvSpPr>
        <p:spPr>
          <a:xfrm>
            <a:off x="3401067" y="6176445"/>
            <a:ext cx="2677057" cy="73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solidFill>
                  <a:srgbClr val="4F81BD"/>
                </a:solidFill>
                <a:effectLst>
                  <a:outerShdw blurRad="12700" dist="25400" dir="2700000" rotWithShape="0">
                    <a:srgbClr val="DDDDDD"/>
                  </a:outerShdw>
                </a:effectLst>
                <a:latin typeface="Calibri"/>
                <a:ea typeface="Calibri"/>
                <a:cs typeface="Calibri"/>
                <a:sym typeface="Calibri"/>
              </a:defRPr>
            </a:lvl1pPr>
          </a:lstStyle>
          <a:p>
            <a:r>
              <a:t>Spécificité</a:t>
            </a:r>
          </a:p>
        </p:txBody>
      </p:sp>
      <p:sp>
        <p:nvSpPr>
          <p:cNvPr id="433" name="47-62%"/>
          <p:cNvSpPr txBox="1"/>
          <p:nvPr/>
        </p:nvSpPr>
        <p:spPr>
          <a:xfrm>
            <a:off x="6520574" y="5025624"/>
            <a:ext cx="1959749" cy="738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47-62%</a:t>
            </a:r>
          </a:p>
        </p:txBody>
      </p:sp>
      <p:sp>
        <p:nvSpPr>
          <p:cNvPr id="434" name="66-100%"/>
          <p:cNvSpPr txBox="1"/>
          <p:nvPr/>
        </p:nvSpPr>
        <p:spPr>
          <a:xfrm>
            <a:off x="10180856" y="5025624"/>
            <a:ext cx="2216728" cy="738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66-100%</a:t>
            </a:r>
          </a:p>
        </p:txBody>
      </p:sp>
      <p:sp>
        <p:nvSpPr>
          <p:cNvPr id="435" name="78-98%"/>
          <p:cNvSpPr txBox="1"/>
          <p:nvPr/>
        </p:nvSpPr>
        <p:spPr>
          <a:xfrm>
            <a:off x="16748357" y="5025624"/>
            <a:ext cx="1959749" cy="738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78-98%</a:t>
            </a:r>
          </a:p>
        </p:txBody>
      </p:sp>
      <p:sp>
        <p:nvSpPr>
          <p:cNvPr id="436" name="60-95%"/>
          <p:cNvSpPr txBox="1"/>
          <p:nvPr/>
        </p:nvSpPr>
        <p:spPr>
          <a:xfrm>
            <a:off x="6520574" y="6176445"/>
            <a:ext cx="1959749" cy="73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60-95%</a:t>
            </a:r>
          </a:p>
        </p:txBody>
      </p:sp>
      <p:sp>
        <p:nvSpPr>
          <p:cNvPr id="437" name="62-96%"/>
          <p:cNvSpPr txBox="1"/>
          <p:nvPr/>
        </p:nvSpPr>
        <p:spPr>
          <a:xfrm>
            <a:off x="10270240" y="6176445"/>
            <a:ext cx="1959749" cy="73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62-96%</a:t>
            </a:r>
          </a:p>
        </p:txBody>
      </p:sp>
      <p:sp>
        <p:nvSpPr>
          <p:cNvPr id="438" name="49-86%"/>
          <p:cNvSpPr txBox="1"/>
          <p:nvPr/>
        </p:nvSpPr>
        <p:spPr>
          <a:xfrm>
            <a:off x="13604269" y="6176445"/>
            <a:ext cx="1993268" cy="73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49-86%</a:t>
            </a:r>
          </a:p>
        </p:txBody>
      </p:sp>
      <p:sp>
        <p:nvSpPr>
          <p:cNvPr id="439" name="VIA"/>
          <p:cNvSpPr txBox="1"/>
          <p:nvPr/>
        </p:nvSpPr>
        <p:spPr>
          <a:xfrm>
            <a:off x="13882612" y="2726238"/>
            <a:ext cx="1139649" cy="776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400">
                <a:latin typeface="Calibri"/>
                <a:ea typeface="Calibri"/>
                <a:cs typeface="Calibri"/>
                <a:sym typeface="Calibri"/>
              </a:defRPr>
            </a:lvl1pPr>
          </a:lstStyle>
          <a:p>
            <a:r>
              <a:t>VIA</a:t>
            </a:r>
          </a:p>
        </p:txBody>
      </p:sp>
      <p:sp>
        <p:nvSpPr>
          <p:cNvPr id="440" name="VILI"/>
          <p:cNvSpPr txBox="1"/>
          <p:nvPr/>
        </p:nvSpPr>
        <p:spPr>
          <a:xfrm>
            <a:off x="16810926" y="2734861"/>
            <a:ext cx="1217860" cy="776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400">
                <a:latin typeface="Calibri"/>
                <a:ea typeface="Calibri"/>
                <a:cs typeface="Calibri"/>
                <a:sym typeface="Calibri"/>
              </a:defRPr>
            </a:lvl1pPr>
          </a:lstStyle>
          <a:p>
            <a:r>
              <a:t>VILI</a:t>
            </a:r>
          </a:p>
        </p:txBody>
      </p:sp>
      <p:sp>
        <p:nvSpPr>
          <p:cNvPr id="441" name="67-79%"/>
          <p:cNvSpPr txBox="1"/>
          <p:nvPr/>
        </p:nvSpPr>
        <p:spPr>
          <a:xfrm>
            <a:off x="13606504" y="5025624"/>
            <a:ext cx="1993268" cy="738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67-79%</a:t>
            </a:r>
          </a:p>
        </p:txBody>
      </p:sp>
      <p:sp>
        <p:nvSpPr>
          <p:cNvPr id="442" name="73-91%"/>
          <p:cNvSpPr txBox="1"/>
          <p:nvPr/>
        </p:nvSpPr>
        <p:spPr>
          <a:xfrm>
            <a:off x="16799753" y="6176445"/>
            <a:ext cx="2469239" cy="73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defTabSz="2048454">
              <a:defRPr sz="4200">
                <a:latin typeface="Calibri"/>
                <a:ea typeface="Calibri"/>
                <a:cs typeface="Calibri"/>
                <a:sym typeface="Calibri"/>
              </a:defRPr>
            </a:lvl1pPr>
          </a:lstStyle>
          <a:p>
            <a:r>
              <a:t>73-91%</a:t>
            </a:r>
          </a:p>
        </p:txBody>
      </p:sp>
      <p:sp>
        <p:nvSpPr>
          <p:cNvPr id="443" name="2 visites ou plus"/>
          <p:cNvSpPr txBox="1"/>
          <p:nvPr/>
        </p:nvSpPr>
        <p:spPr>
          <a:xfrm>
            <a:off x="5733994" y="8160774"/>
            <a:ext cx="4214464" cy="53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algn="ctr" defTabSz="2048454">
              <a:defRPr sz="2800">
                <a:latin typeface="Calibri"/>
                <a:ea typeface="Calibri"/>
                <a:cs typeface="Calibri"/>
                <a:sym typeface="Calibri"/>
              </a:defRPr>
            </a:lvl1pPr>
          </a:lstStyle>
          <a:p>
            <a:r>
              <a:t>2 visites ou plus</a:t>
            </a:r>
          </a:p>
        </p:txBody>
      </p:sp>
      <p:sp>
        <p:nvSpPr>
          <p:cNvPr id="444" name="2 visites ou plus"/>
          <p:cNvSpPr txBox="1"/>
          <p:nvPr/>
        </p:nvSpPr>
        <p:spPr>
          <a:xfrm>
            <a:off x="9792035" y="8160774"/>
            <a:ext cx="4214464" cy="53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algn="ctr" defTabSz="2048454">
              <a:defRPr sz="2800">
                <a:latin typeface="Calibri"/>
                <a:ea typeface="Calibri"/>
                <a:cs typeface="Calibri"/>
                <a:sym typeface="Calibri"/>
              </a:defRPr>
            </a:lvl1pPr>
          </a:lstStyle>
          <a:p>
            <a:r>
              <a:t>2 visites ou plus</a:t>
            </a:r>
          </a:p>
        </p:txBody>
      </p:sp>
      <p:sp>
        <p:nvSpPr>
          <p:cNvPr id="445" name="&quot;visite unique&quot; or &quot;voir et traiter&quot;"/>
          <p:cNvSpPr txBox="1"/>
          <p:nvPr/>
        </p:nvSpPr>
        <p:spPr>
          <a:xfrm>
            <a:off x="14238897" y="8095970"/>
            <a:ext cx="6102705" cy="53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spAutoFit/>
          </a:bodyPr>
          <a:lstStyle>
            <a:lvl1pPr algn="ctr" defTabSz="2048454">
              <a:defRPr sz="2800">
                <a:latin typeface="Calibri"/>
                <a:ea typeface="Calibri"/>
                <a:cs typeface="Calibri"/>
                <a:sym typeface="Calibri"/>
              </a:defRPr>
            </a:lvl1pPr>
          </a:lstStyle>
          <a:p>
            <a:r>
              <a:t> "visite unique" or "voir et traiter"</a:t>
            </a:r>
          </a:p>
        </p:txBody>
      </p:sp>
      <p:sp>
        <p:nvSpPr>
          <p:cNvPr id="446" name="Ligne"/>
          <p:cNvSpPr/>
          <p:nvPr/>
        </p:nvSpPr>
        <p:spPr>
          <a:xfrm>
            <a:off x="3401067" y="3606651"/>
            <a:ext cx="17796389" cy="1"/>
          </a:xfrm>
          <a:prstGeom prst="line">
            <a:avLst/>
          </a:prstGeom>
          <a:ln w="12700">
            <a:solidFill>
              <a:srgbClr val="000000"/>
            </a:solidFill>
          </a:ln>
        </p:spPr>
        <p:txBody>
          <a:bodyPr lIns="64356" tIns="64356" rIns="64356" bIns="64356"/>
          <a:lstStyle/>
          <a:p>
            <a:pPr defTabSz="2048454">
              <a:defRPr sz="3800">
                <a:latin typeface="Calibri"/>
                <a:ea typeface="Calibri"/>
                <a:cs typeface="Calibri"/>
                <a:sym typeface="Calibri"/>
              </a:defRPr>
            </a:pPr>
            <a:endParaRPr/>
          </a:p>
        </p:txBody>
      </p:sp>
      <p:sp>
        <p:nvSpPr>
          <p:cNvPr id="447" name="Ligne"/>
          <p:cNvSpPr/>
          <p:nvPr/>
        </p:nvSpPr>
        <p:spPr>
          <a:xfrm>
            <a:off x="3401067" y="4822275"/>
            <a:ext cx="17796389" cy="1"/>
          </a:xfrm>
          <a:prstGeom prst="line">
            <a:avLst/>
          </a:prstGeom>
          <a:ln w="12700">
            <a:solidFill>
              <a:srgbClr val="000000"/>
            </a:solidFill>
          </a:ln>
        </p:spPr>
        <p:txBody>
          <a:bodyPr lIns="64356" tIns="64356" rIns="64356" bIns="64356"/>
          <a:lstStyle/>
          <a:p>
            <a:pPr defTabSz="2048454">
              <a:defRPr sz="3800">
                <a:latin typeface="Calibri"/>
                <a:ea typeface="Calibri"/>
                <a:cs typeface="Calibri"/>
                <a:sym typeface="Calibri"/>
              </a:defRPr>
            </a:pPr>
            <a:endParaRPr/>
          </a:p>
        </p:txBody>
      </p:sp>
      <p:sp>
        <p:nvSpPr>
          <p:cNvPr id="448" name="Source: Sankaranarayan et al. Int J Obstet Gynaecol, 2005."/>
          <p:cNvSpPr txBox="1"/>
          <p:nvPr/>
        </p:nvSpPr>
        <p:spPr>
          <a:xfrm>
            <a:off x="5716117" y="1377964"/>
            <a:ext cx="10895931" cy="484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356" tIns="64356" rIns="64356" bIns="64356" anchor="ctr">
            <a:spAutoFit/>
          </a:bodyPr>
          <a:lstStyle>
            <a:lvl1pPr defTabSz="2048454">
              <a:defRPr sz="2400">
                <a:solidFill>
                  <a:srgbClr val="7F7F7F"/>
                </a:solidFill>
                <a:effectLst>
                  <a:outerShdw blurRad="12700" dist="25400" dir="2700000" rotWithShape="0">
                    <a:srgbClr val="DDDDDD"/>
                  </a:outerShdw>
                </a:effectLst>
                <a:latin typeface="Calibri"/>
                <a:ea typeface="Calibri"/>
                <a:cs typeface="Calibri"/>
                <a:sym typeface="Calibri"/>
              </a:defRPr>
            </a:lvl1pPr>
          </a:lstStyle>
          <a:p>
            <a:r>
              <a:t>Source: Sankaranarayan et al. Int J Obstet Gynaecol, 2005.</a:t>
            </a:r>
          </a:p>
        </p:txBody>
      </p:sp>
      <p:sp>
        <p:nvSpPr>
          <p:cNvPr id="449" name="Ligne"/>
          <p:cNvSpPr/>
          <p:nvPr/>
        </p:nvSpPr>
        <p:spPr>
          <a:xfrm>
            <a:off x="3401067" y="9673626"/>
            <a:ext cx="17796389" cy="1"/>
          </a:xfrm>
          <a:prstGeom prst="line">
            <a:avLst/>
          </a:prstGeom>
          <a:ln w="12700">
            <a:solidFill>
              <a:srgbClr val="000000"/>
            </a:solidFill>
          </a:ln>
        </p:spPr>
        <p:txBody>
          <a:bodyPr lIns="64356" tIns="64356" rIns="64356" bIns="64356"/>
          <a:lstStyle/>
          <a:p>
            <a:pPr defTabSz="2048454">
              <a:defRPr sz="3800">
                <a:latin typeface="Calibri"/>
                <a:ea typeface="Calibri"/>
                <a:cs typeface="Calibri"/>
                <a:sym typeface="Calibri"/>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Quel est le meilleur test de dépistage ?"/>
          <p:cNvSpPr txBox="1">
            <a:spLocks noGrp="1"/>
          </p:cNvSpPr>
          <p:nvPr>
            <p:ph type="title"/>
          </p:nvPr>
        </p:nvSpPr>
        <p:spPr>
          <a:xfrm>
            <a:off x="2387600" y="292100"/>
            <a:ext cx="19621500" cy="2895600"/>
          </a:xfrm>
          <a:prstGeom prst="rect">
            <a:avLst/>
          </a:prstGeom>
        </p:spPr>
        <p:txBody>
          <a:bodyPr>
            <a:normAutofit/>
          </a:bodyPr>
          <a:lstStyle>
            <a:lvl1pPr defTabSz="557022">
              <a:defRPr sz="8600"/>
            </a:lvl1pPr>
          </a:lstStyle>
          <a:p>
            <a:r>
              <a:t>Quel est le meilleur test de dépistage ?</a:t>
            </a:r>
          </a:p>
        </p:txBody>
      </p:sp>
      <p:sp>
        <p:nvSpPr>
          <p:cNvPr id="452" name="Modifier : 2 clics"/>
          <p:cNvSpPr txBox="1">
            <a:spLocks noGrp="1"/>
          </p:cNvSpPr>
          <p:nvPr>
            <p:ph type="body" idx="1"/>
          </p:nvPr>
        </p:nvSpPr>
        <p:spPr>
          <a:prstGeom prst="rect">
            <a:avLst/>
          </a:prstGeom>
        </p:spPr>
        <p:txBody>
          <a:bodyPr/>
          <a:lstStyle/>
          <a:p>
            <a:pPr>
              <a:buBlip>
                <a:blip r:embed="rId3"/>
              </a:buBlip>
            </a:pPr>
            <a:endParaRPr/>
          </a:p>
        </p:txBody>
      </p:sp>
      <p:pic>
        <p:nvPicPr>
          <p:cNvPr id="453" name="droppedImage.tiff" descr="droppedImage.tiff"/>
          <p:cNvPicPr>
            <a:picLocks noChangeAspect="1"/>
          </p:cNvPicPr>
          <p:nvPr/>
        </p:nvPicPr>
        <p:blipFill>
          <a:blip r:embed="rId4"/>
          <a:stretch>
            <a:fillRect/>
          </a:stretch>
        </p:blipFill>
        <p:spPr>
          <a:xfrm>
            <a:off x="5549900" y="3422650"/>
            <a:ext cx="13309600" cy="9982200"/>
          </a:xfrm>
          <a:prstGeom prst="rect">
            <a:avLst/>
          </a:prstGeom>
          <a:ln w="889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image.png" descr="image.png"/>
          <p:cNvPicPr>
            <a:picLocks noChangeAspect="1"/>
          </p:cNvPicPr>
          <p:nvPr/>
        </p:nvPicPr>
        <p:blipFill>
          <a:blip r:embed="rId2"/>
          <a:stretch>
            <a:fillRect/>
          </a:stretch>
        </p:blipFill>
        <p:spPr>
          <a:xfrm>
            <a:off x="5303686" y="2536646"/>
            <a:ext cx="14020364" cy="9078457"/>
          </a:xfrm>
          <a:prstGeom prst="rect">
            <a:avLst/>
          </a:prstGeom>
          <a:ln w="889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Combinaison des tests"/>
          <p:cNvSpPr txBox="1">
            <a:spLocks noGrp="1"/>
          </p:cNvSpPr>
          <p:nvPr>
            <p:ph type="title" idx="4294967295"/>
          </p:nvPr>
        </p:nvSpPr>
        <p:spPr>
          <a:xfrm>
            <a:off x="3048000" y="1718410"/>
            <a:ext cx="18296939" cy="1716177"/>
          </a:xfrm>
          <a:prstGeom prst="rect">
            <a:avLst/>
          </a:prstGeom>
          <a:solidFill>
            <a:srgbClr val="FFFF00"/>
          </a:solidFill>
        </p:spPr>
        <p:txBody>
          <a:bodyPr lIns="76822" tIns="76822" rIns="76822" bIns="76822">
            <a:normAutofit/>
          </a:bodyPr>
          <a:lstStyle>
            <a:lvl1pPr defTabSz="2048454">
              <a:defRPr sz="9800" b="1">
                <a:solidFill>
                  <a:srgbClr val="000000"/>
                </a:solidFill>
                <a:latin typeface="Calibri"/>
                <a:ea typeface="Calibri"/>
                <a:cs typeface="Calibri"/>
                <a:sym typeface="Calibri"/>
              </a:defRPr>
            </a:lvl1pPr>
          </a:lstStyle>
          <a:p>
            <a:r>
              <a:t>Combinaison des tests</a:t>
            </a:r>
          </a:p>
        </p:txBody>
      </p:sp>
      <p:sp>
        <p:nvSpPr>
          <p:cNvPr id="460" name="Cytologie et test HPV…"/>
          <p:cNvSpPr txBox="1">
            <a:spLocks noGrp="1"/>
          </p:cNvSpPr>
          <p:nvPr>
            <p:ph type="body" sz="half" idx="4294967295"/>
          </p:nvPr>
        </p:nvSpPr>
        <p:spPr>
          <a:xfrm>
            <a:off x="3961953" y="4118375"/>
            <a:ext cx="16469032" cy="6790963"/>
          </a:xfrm>
          <a:prstGeom prst="rect">
            <a:avLst/>
          </a:prstGeom>
        </p:spPr>
        <p:txBody>
          <a:bodyPr lIns="76822" tIns="76822" rIns="76822" bIns="76822" anchor="t">
            <a:normAutofit/>
          </a:bodyPr>
          <a:lstStyle/>
          <a:p>
            <a:pPr marL="751555" indent="-751555" defTabSz="2048454">
              <a:spcBef>
                <a:spcPts val="1700"/>
              </a:spcBef>
              <a:buSzPct val="100000"/>
              <a:buFont typeface="Arial"/>
              <a:buChar char="•"/>
              <a:defRPr sz="7000" b="1">
                <a:solidFill>
                  <a:srgbClr val="0070C0"/>
                </a:solidFill>
                <a:latin typeface="Calibri"/>
                <a:ea typeface="Calibri"/>
                <a:cs typeface="Calibri"/>
                <a:sym typeface="Calibri"/>
              </a:defRPr>
            </a:pPr>
            <a:r>
              <a:t>Cytologie et test HPV</a:t>
            </a:r>
          </a:p>
          <a:p>
            <a:pPr marL="1163781" lvl="1" indent="-617681" defTabSz="2048454">
              <a:spcBef>
                <a:spcPts val="0"/>
              </a:spcBef>
              <a:buSzPct val="100000"/>
              <a:buFont typeface="Arial"/>
              <a:buChar char="–"/>
              <a:defRPr sz="6000" i="1">
                <a:solidFill>
                  <a:srgbClr val="000000"/>
                </a:solidFill>
                <a:latin typeface="Calibri"/>
                <a:ea typeface="Calibri"/>
                <a:cs typeface="Calibri"/>
                <a:sym typeface="Calibri"/>
              </a:defRPr>
            </a:pPr>
            <a:r>
              <a:t>Wright (2004):     </a:t>
            </a:r>
            <a:r>
              <a:rPr i="0"/>
              <a:t>Sens. </a:t>
            </a:r>
            <a:r>
              <a:rPr i="0">
                <a:solidFill>
                  <a:srgbClr val="FF0000"/>
                </a:solidFill>
              </a:rPr>
              <a:t>94%</a:t>
            </a:r>
            <a:endParaRPr>
              <a:solidFill>
                <a:srgbClr val="FF0000"/>
              </a:solidFill>
            </a:endParaRPr>
          </a:p>
          <a:p>
            <a:pPr marL="751555" indent="-751555" defTabSz="2048454">
              <a:spcBef>
                <a:spcPts val="1700"/>
              </a:spcBef>
              <a:buSzPct val="100000"/>
              <a:buFont typeface="Arial"/>
              <a:buChar char="•"/>
              <a:defRPr sz="7000" b="1">
                <a:solidFill>
                  <a:srgbClr val="0070C0"/>
                </a:solidFill>
                <a:latin typeface="Calibri"/>
                <a:ea typeface="Calibri"/>
                <a:cs typeface="Calibri"/>
                <a:sym typeface="Calibri"/>
              </a:defRPr>
            </a:pPr>
            <a:r>
              <a:t>Cytologie et IVA/IVL</a:t>
            </a:r>
          </a:p>
          <a:p>
            <a:pPr marL="1163781" lvl="1" indent="-617681" defTabSz="2048454">
              <a:spcBef>
                <a:spcPts val="0"/>
              </a:spcBef>
              <a:buSzPct val="100000"/>
              <a:buFont typeface="Arial"/>
              <a:buChar char="–"/>
              <a:defRPr sz="6000" i="1">
                <a:solidFill>
                  <a:srgbClr val="000000"/>
                </a:solidFill>
                <a:latin typeface="Calibri"/>
                <a:ea typeface="Calibri"/>
                <a:cs typeface="Calibri"/>
                <a:sym typeface="Calibri"/>
              </a:defRPr>
            </a:pPr>
            <a:r>
              <a:t>Shastri (2005) </a:t>
            </a:r>
            <a:r>
              <a:rPr i="0"/>
              <a:t>:    Sens. 57,4% </a:t>
            </a:r>
          </a:p>
          <a:p>
            <a:pPr marL="1709881" lvl="2" indent="-617681" defTabSz="2048454">
              <a:spcBef>
                <a:spcPts val="0"/>
              </a:spcBef>
              <a:buSzPct val="100000"/>
              <a:buFont typeface="Arial"/>
              <a:buChar char="–"/>
              <a:defRPr sz="6000" i="1">
                <a:solidFill>
                  <a:srgbClr val="000000"/>
                </a:solidFill>
                <a:latin typeface="Calibri"/>
                <a:ea typeface="Calibri"/>
                <a:cs typeface="Calibri"/>
                <a:sym typeface="Calibri"/>
              </a:defRPr>
            </a:pPr>
            <a:r>
              <a:rPr i="0"/>
              <a:t>==» </a:t>
            </a:r>
            <a:r>
              <a:rPr i="0">
                <a:solidFill>
                  <a:srgbClr val="FF0000"/>
                </a:solidFill>
              </a:rPr>
              <a:t>83,3%</a:t>
            </a:r>
            <a:r>
              <a:rPr i="0"/>
              <a:t>  (IVA)</a:t>
            </a:r>
          </a:p>
          <a:p>
            <a:pPr marL="638092" lvl="1" indent="-91992" defTabSz="2048454">
              <a:spcBef>
                <a:spcPts val="0"/>
              </a:spcBef>
              <a:buSzTx/>
              <a:buFont typeface="Arial"/>
              <a:buNone/>
              <a:defRPr sz="6000">
                <a:solidFill>
                  <a:srgbClr val="000000"/>
                </a:solidFill>
                <a:latin typeface="Calibri"/>
                <a:ea typeface="Calibri"/>
                <a:cs typeface="Calibri"/>
                <a:sym typeface="Calibri"/>
              </a:defRPr>
            </a:pPr>
            <a:r>
              <a:t>      ==»  </a:t>
            </a:r>
            <a:r>
              <a:rPr>
                <a:solidFill>
                  <a:srgbClr val="FF0000"/>
                </a:solidFill>
              </a:rPr>
              <a:t>88,9%</a:t>
            </a:r>
            <a:r>
              <a:t>  (IVL)</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Dépistage par systèmes automatisés…"/>
          <p:cNvSpPr txBox="1">
            <a:spLocks noGrp="1"/>
          </p:cNvSpPr>
          <p:nvPr>
            <p:ph type="title"/>
          </p:nvPr>
        </p:nvSpPr>
        <p:spPr>
          <a:prstGeom prst="rect">
            <a:avLst/>
          </a:prstGeom>
        </p:spPr>
        <p:txBody>
          <a:bodyPr>
            <a:normAutofit/>
          </a:bodyPr>
          <a:lstStyle/>
          <a:p>
            <a:pPr defTabSz="531113">
              <a:defRPr sz="8200"/>
            </a:pPr>
            <a:r>
              <a:t>Dépistage par systèmes automatisés</a:t>
            </a:r>
          </a:p>
          <a:p>
            <a:pPr defTabSz="531113">
              <a:defRPr sz="8200"/>
            </a:pPr>
            <a:r>
              <a:t>Perspectives ou nécessité pour les PVD ?</a:t>
            </a:r>
          </a:p>
        </p:txBody>
      </p:sp>
      <p:sp>
        <p:nvSpPr>
          <p:cNvPr id="463" name="Modifier : 2 clics"/>
          <p:cNvSpPr txBox="1">
            <a:spLocks noGrp="1"/>
          </p:cNvSpPr>
          <p:nvPr>
            <p:ph type="body" idx="1"/>
          </p:nvPr>
        </p:nvSpPr>
        <p:spPr>
          <a:prstGeom prst="rect">
            <a:avLst/>
          </a:prstGeom>
        </p:spPr>
        <p:txBody>
          <a:bodyPr/>
          <a:lstStyle/>
          <a:p>
            <a:pPr>
              <a:buBlip>
                <a:blip r:embed="rId2"/>
              </a:buBlip>
            </a:pPr>
            <a:endParaRPr/>
          </a:p>
        </p:txBody>
      </p:sp>
      <p:pic>
        <p:nvPicPr>
          <p:cNvPr id="464" name="art-w155.fig5.tiff" descr="art-w155.fig5.tiff"/>
          <p:cNvPicPr>
            <a:picLocks noChangeAspect="1"/>
          </p:cNvPicPr>
          <p:nvPr/>
        </p:nvPicPr>
        <p:blipFill>
          <a:blip r:embed="rId3"/>
          <a:stretch>
            <a:fillRect/>
          </a:stretch>
        </p:blipFill>
        <p:spPr>
          <a:xfrm>
            <a:off x="3263900" y="4674503"/>
            <a:ext cx="7393782" cy="7273419"/>
          </a:xfrm>
          <a:prstGeom prst="rect">
            <a:avLst/>
          </a:prstGeom>
          <a:ln w="88900">
            <a:miter lim="400000"/>
          </a:ln>
        </p:spPr>
      </p:pic>
      <p:pic>
        <p:nvPicPr>
          <p:cNvPr id="465" name="autocast_illustration.tiff" descr="autocast_illustration.tiff"/>
          <p:cNvPicPr>
            <a:picLocks noChangeAspect="1"/>
          </p:cNvPicPr>
          <p:nvPr/>
        </p:nvPicPr>
        <p:blipFill>
          <a:blip r:embed="rId4"/>
          <a:stretch>
            <a:fillRect/>
          </a:stretch>
        </p:blipFill>
        <p:spPr>
          <a:xfrm>
            <a:off x="10689580" y="5486400"/>
            <a:ext cx="10592842" cy="6518672"/>
          </a:xfrm>
          <a:prstGeom prst="rect">
            <a:avLst/>
          </a:prstGeom>
          <a:ln w="889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Intérêt diagnostique"/>
          <p:cNvSpPr txBox="1">
            <a:spLocks noGrp="1"/>
          </p:cNvSpPr>
          <p:nvPr>
            <p:ph type="title"/>
          </p:nvPr>
        </p:nvSpPr>
        <p:spPr>
          <a:prstGeom prst="rect">
            <a:avLst/>
          </a:prstGeom>
        </p:spPr>
        <p:txBody>
          <a:bodyPr/>
          <a:lstStyle/>
          <a:p>
            <a:r>
              <a:t>Intérêt diagnostique</a:t>
            </a:r>
          </a:p>
        </p:txBody>
      </p:sp>
      <p:sp>
        <p:nvSpPr>
          <p:cNvPr id="235" name="Col accessible donc diagnostic et dépistage  faciles…"/>
          <p:cNvSpPr txBox="1">
            <a:spLocks noGrp="1"/>
          </p:cNvSpPr>
          <p:nvPr>
            <p:ph type="body" idx="1"/>
          </p:nvPr>
        </p:nvSpPr>
        <p:spPr>
          <a:prstGeom prst="rect">
            <a:avLst/>
          </a:prstGeom>
        </p:spPr>
        <p:txBody>
          <a:bodyPr/>
          <a:lstStyle/>
          <a:p>
            <a:pPr>
              <a:buBlip>
                <a:blip r:embed="rId2"/>
              </a:buBlip>
            </a:pPr>
            <a:r>
              <a:t>Col accessible donc diagnostic et dépistage  faciles</a:t>
            </a:r>
          </a:p>
          <a:p>
            <a:pPr>
              <a:buBlip>
                <a:blip r:embed="rId2"/>
              </a:buBlip>
            </a:pPr>
            <a:r>
              <a:t>Absence de dépistage donc 75% de stades III et IV</a:t>
            </a:r>
          </a:p>
          <a:p>
            <a:pPr>
              <a:buBlip>
                <a:blip r:embed="rId2"/>
              </a:buBlip>
            </a:pPr>
            <a:r>
              <a:t>Nécessité de banques de tumeur pour recherches futures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7" name="Modifier : 2 clics"/>
          <p:cNvSpPr txBox="1">
            <a:spLocks noGrp="1"/>
          </p:cNvSpPr>
          <p:nvPr>
            <p:ph type="title"/>
          </p:nvPr>
        </p:nvSpPr>
        <p:spPr>
          <a:prstGeom prst="rect">
            <a:avLst/>
          </a:prstGeom>
        </p:spPr>
        <p:txBody>
          <a:bodyPr/>
          <a:lstStyle/>
          <a:p>
            <a:endParaRPr/>
          </a:p>
        </p:txBody>
      </p:sp>
      <p:sp>
        <p:nvSpPr>
          <p:cNvPr id="468" name="Modifier : 2 clics"/>
          <p:cNvSpPr txBox="1">
            <a:spLocks noGrp="1"/>
          </p:cNvSpPr>
          <p:nvPr>
            <p:ph type="body" idx="1"/>
          </p:nvPr>
        </p:nvSpPr>
        <p:spPr>
          <a:prstGeom prst="rect">
            <a:avLst/>
          </a:prstGeom>
        </p:spPr>
        <p:txBody>
          <a:bodyPr/>
          <a:lstStyle/>
          <a:p>
            <a:pPr>
              <a:buBlip>
                <a:blip r:embed="rId2"/>
              </a:buBlip>
            </a:pPr>
            <a:endParaRPr/>
          </a:p>
        </p:txBody>
      </p:sp>
      <p:pic>
        <p:nvPicPr>
          <p:cNvPr id="469" name="droppedImage.pdf" descr="droppedImage.pdf"/>
          <p:cNvPicPr>
            <a:picLocks noChangeAspect="1"/>
          </p:cNvPicPr>
          <p:nvPr/>
        </p:nvPicPr>
        <p:blipFill>
          <a:blip r:embed="rId3"/>
          <a:stretch>
            <a:fillRect/>
          </a:stretch>
        </p:blipFill>
        <p:spPr>
          <a:xfrm>
            <a:off x="1442800" y="-698500"/>
            <a:ext cx="19888201" cy="14492176"/>
          </a:xfrm>
          <a:prstGeom prst="rect">
            <a:avLst/>
          </a:prstGeom>
          <a:ln w="889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Au Sénégal…"/>
          <p:cNvSpPr txBox="1">
            <a:spLocks noGrp="1"/>
          </p:cNvSpPr>
          <p:nvPr>
            <p:ph type="title"/>
          </p:nvPr>
        </p:nvSpPr>
        <p:spPr>
          <a:xfrm>
            <a:off x="1117600" y="241300"/>
            <a:ext cx="10274300" cy="3378200"/>
          </a:xfrm>
          <a:prstGeom prst="rect">
            <a:avLst/>
          </a:prstGeom>
        </p:spPr>
        <p:txBody>
          <a:bodyPr/>
          <a:lstStyle/>
          <a:p>
            <a:r>
              <a:t>Au Sénégal </a:t>
            </a:r>
          </a:p>
          <a:p>
            <a:r>
              <a:t>le 21 juillet 2012</a:t>
            </a:r>
          </a:p>
        </p:txBody>
      </p:sp>
      <p:sp>
        <p:nvSpPr>
          <p:cNvPr id="472" name="Il faut un Programme National !!!!!!!!!!!!…"/>
          <p:cNvSpPr txBox="1">
            <a:spLocks noGrp="1"/>
          </p:cNvSpPr>
          <p:nvPr>
            <p:ph type="body" sz="half" idx="1"/>
          </p:nvPr>
        </p:nvSpPr>
        <p:spPr>
          <a:xfrm>
            <a:off x="381000" y="4152900"/>
            <a:ext cx="13119100" cy="8928100"/>
          </a:xfrm>
          <a:prstGeom prst="rect">
            <a:avLst/>
          </a:prstGeom>
        </p:spPr>
        <p:txBody>
          <a:bodyPr>
            <a:normAutofit/>
          </a:bodyPr>
          <a:lstStyle/>
          <a:p>
            <a:pPr marL="482596" indent="-235708" defTabSz="349758">
              <a:spcBef>
                <a:spcPts val="2200"/>
              </a:spcBef>
              <a:buBlip>
                <a:blip r:embed="rId2"/>
              </a:buBlip>
              <a:defRPr sz="2700" b="1">
                <a:solidFill>
                  <a:srgbClr val="FFAA00"/>
                </a:solidFill>
              </a:defRPr>
            </a:pPr>
            <a:r>
              <a:t>Il faut un Programme National !!!!!!!!!!!! </a:t>
            </a:r>
          </a:p>
          <a:p>
            <a:pPr marL="482596" indent="-235708" defTabSz="349758">
              <a:spcBef>
                <a:spcPts val="2200"/>
              </a:spcBef>
              <a:buBlip>
                <a:blip r:embed="rId2"/>
              </a:buBlip>
              <a:defRPr sz="2700"/>
            </a:pPr>
            <a:r>
              <a:t>Dépistage opportuniste par FCV conventionnel</a:t>
            </a:r>
          </a:p>
          <a:p>
            <a:pPr marL="482596" indent="-235708" defTabSz="349758">
              <a:spcBef>
                <a:spcPts val="2200"/>
              </a:spcBef>
              <a:buBlip>
                <a:blip r:embed="rId2"/>
              </a:buBlip>
              <a:defRPr sz="2700"/>
            </a:pPr>
            <a:r>
              <a:t>Test HPV : </a:t>
            </a:r>
          </a:p>
          <a:p>
            <a:pPr marL="777490" lvl="1" indent="-235708" defTabSz="349758">
              <a:spcBef>
                <a:spcPts val="2200"/>
              </a:spcBef>
              <a:buBlip>
                <a:blip r:embed="rId2"/>
              </a:buBlip>
              <a:defRPr sz="2700"/>
            </a:pPr>
            <a:r>
              <a:t>triage des bas grades et ASCUS</a:t>
            </a:r>
          </a:p>
          <a:p>
            <a:pPr marL="777490" lvl="1" indent="-235708" defTabSz="349758">
              <a:spcBef>
                <a:spcPts val="2200"/>
              </a:spcBef>
              <a:buBlip>
                <a:blip r:embed="rId2"/>
              </a:buBlip>
              <a:defRPr sz="2700"/>
            </a:pPr>
            <a:r>
              <a:t>Dépistage ?</a:t>
            </a:r>
          </a:p>
          <a:p>
            <a:pPr marL="482596" indent="-235708" defTabSz="349758">
              <a:spcBef>
                <a:spcPts val="2200"/>
              </a:spcBef>
              <a:buBlip>
                <a:blip r:embed="rId2"/>
              </a:buBlip>
              <a:defRPr sz="2700"/>
            </a:pPr>
            <a:r>
              <a:t>Généraliser «Screen and treat» ? </a:t>
            </a:r>
          </a:p>
          <a:p>
            <a:pPr marL="777490" lvl="1" indent="-235708" defTabSz="349758">
              <a:spcBef>
                <a:spcPts val="2200"/>
              </a:spcBef>
              <a:buBlip>
                <a:blip r:embed="rId2"/>
              </a:buBlip>
              <a:defRPr sz="2700"/>
            </a:pPr>
            <a:r>
              <a:t>par Visual screening + cryothérapie</a:t>
            </a:r>
          </a:p>
          <a:p>
            <a:pPr marL="777490" lvl="1" indent="-235708" defTabSz="349758">
              <a:spcBef>
                <a:spcPts val="2200"/>
              </a:spcBef>
              <a:buBlip>
                <a:blip r:embed="rId2"/>
              </a:buBlip>
              <a:defRPr sz="2700"/>
            </a:pPr>
            <a:r>
              <a:t>Peut être un «bon compromis»</a:t>
            </a:r>
          </a:p>
          <a:p>
            <a:pPr marL="482596" indent="-235708" defTabSz="349758">
              <a:spcBef>
                <a:spcPts val="2200"/>
              </a:spcBef>
              <a:buBlip>
                <a:blip r:embed="rId2"/>
              </a:buBlip>
              <a:defRPr sz="2700"/>
            </a:pPr>
            <a:r>
              <a:t>Que fera le vaccin ?</a:t>
            </a:r>
          </a:p>
          <a:p>
            <a:pPr marL="482596" indent="-235708" defTabSz="349758">
              <a:spcBef>
                <a:spcPts val="2200"/>
              </a:spcBef>
              <a:buBlip>
                <a:blip r:embed="rId2"/>
              </a:buBlip>
              <a:defRPr sz="2700" b="1">
                <a:solidFill>
                  <a:srgbClr val="FFAA00"/>
                </a:solidFill>
              </a:defRPr>
            </a:pPr>
            <a:r>
              <a:t>C’est l’un des rares cancers «éradicables»</a:t>
            </a:r>
          </a:p>
          <a:p>
            <a:pPr marL="482596" indent="-235708" defTabSz="349758">
              <a:spcBef>
                <a:spcPts val="2200"/>
              </a:spcBef>
              <a:buBlip>
                <a:blip r:embed="rId2"/>
              </a:buBlip>
              <a:defRPr sz="2700" b="1">
                <a:solidFill>
                  <a:srgbClr val="FFAA00"/>
                </a:solidFill>
              </a:defRPr>
            </a:pPr>
            <a:r>
              <a:t>Tout se jouera dans la «</a:t>
            </a:r>
            <a:r>
              <a:rPr sz="5184" u="sng"/>
              <a:t>couverture du programme</a:t>
            </a:r>
            <a:r>
              <a:t>»</a:t>
            </a:r>
          </a:p>
        </p:txBody>
      </p:sp>
      <p:pic>
        <p:nvPicPr>
          <p:cNvPr id="473" name="droppedImage.tiff" descr="droppedImage.tiff"/>
          <p:cNvPicPr>
            <a:picLocks noChangeAspect="1"/>
          </p:cNvPicPr>
          <p:nvPr/>
        </p:nvPicPr>
        <p:blipFill>
          <a:blip r:embed="rId3"/>
          <a:stretch>
            <a:fillRect/>
          </a:stretch>
        </p:blipFill>
        <p:spPr>
          <a:xfrm>
            <a:off x="13995400" y="6172200"/>
            <a:ext cx="9982200" cy="7486650"/>
          </a:xfrm>
          <a:prstGeom prst="rect">
            <a:avLst/>
          </a:prstGeom>
          <a:ln w="88900">
            <a:miter lim="400000"/>
          </a:ln>
        </p:spPr>
      </p:pic>
      <p:pic>
        <p:nvPicPr>
          <p:cNvPr id="474" name="droppedImage.pdf" descr="droppedImage.pdf"/>
          <p:cNvPicPr>
            <a:picLocks noChangeAspect="1"/>
          </p:cNvPicPr>
          <p:nvPr/>
        </p:nvPicPr>
        <p:blipFill>
          <a:blip r:embed="rId4"/>
          <a:stretch>
            <a:fillRect/>
          </a:stretch>
        </p:blipFill>
        <p:spPr>
          <a:xfrm>
            <a:off x="12517294" y="-54218"/>
            <a:ext cx="11537697" cy="6362701"/>
          </a:xfrm>
          <a:prstGeom prst="rect">
            <a:avLst/>
          </a:prstGeom>
          <a:ln w="889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24 Mai 2024…"/>
          <p:cNvSpPr txBox="1">
            <a:spLocks noGrp="1"/>
          </p:cNvSpPr>
          <p:nvPr>
            <p:ph type="title"/>
          </p:nvPr>
        </p:nvSpPr>
        <p:spPr>
          <a:xfrm>
            <a:off x="1952423" y="285750"/>
            <a:ext cx="20091900" cy="3571875"/>
          </a:xfrm>
          <a:prstGeom prst="rect">
            <a:avLst/>
          </a:prstGeom>
        </p:spPr>
        <p:txBody>
          <a:bodyPr/>
          <a:lstStyle/>
          <a:p>
            <a:r>
              <a:t>24 Mai 2024</a:t>
            </a:r>
          </a:p>
          <a:p>
            <a:r>
              <a:t>Eradiquer le cancer du col ?</a:t>
            </a:r>
          </a:p>
        </p:txBody>
      </p:sp>
      <p:sp>
        <p:nvSpPr>
          <p:cNvPr id="477" name="Les clés du succès:…"/>
          <p:cNvSpPr txBox="1">
            <a:spLocks noGrp="1"/>
          </p:cNvSpPr>
          <p:nvPr>
            <p:ph type="body" sz="half" idx="1"/>
          </p:nvPr>
        </p:nvSpPr>
        <p:spPr>
          <a:prstGeom prst="rect">
            <a:avLst/>
          </a:prstGeom>
        </p:spPr>
        <p:txBody>
          <a:bodyPr/>
          <a:lstStyle/>
          <a:p>
            <a:pPr marL="1609546">
              <a:buBlip>
                <a:blip r:embed="rId2"/>
              </a:buBlip>
            </a:pPr>
            <a:r>
              <a:t>Les clés du succès:</a:t>
            </a:r>
          </a:p>
          <a:p>
            <a:pPr marL="2142946" lvl="1">
              <a:buBlip>
                <a:blip r:embed="rId2"/>
              </a:buBlip>
            </a:pPr>
            <a:r>
              <a:t>Couverture</a:t>
            </a:r>
          </a:p>
          <a:p>
            <a:pPr marL="2142946" lvl="1">
              <a:buBlip>
                <a:blip r:embed="rId2"/>
              </a:buBlip>
            </a:pPr>
            <a:r>
              <a:t>Qualité du test et/ou de l’intervention</a:t>
            </a:r>
          </a:p>
          <a:p>
            <a:pPr marL="2142946" lvl="1">
              <a:buBlip>
                <a:blip r:embed="rId2"/>
              </a:buBlip>
            </a:pPr>
            <a:r>
              <a:t>Traitement des positifs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grafico_impact.jpg" descr="grafico_impact.jpg"/>
          <p:cNvPicPr>
            <a:picLocks noChangeAspect="1"/>
          </p:cNvPicPr>
          <p:nvPr/>
        </p:nvPicPr>
        <p:blipFill>
          <a:blip r:embed="rId2"/>
          <a:stretch>
            <a:fillRect/>
          </a:stretch>
        </p:blipFill>
        <p:spPr>
          <a:xfrm>
            <a:off x="4215934" y="243177"/>
            <a:ext cx="15952132" cy="13318207"/>
          </a:xfrm>
          <a:prstGeom prst="rect">
            <a:avLst/>
          </a:prstGeom>
          <a:ln w="889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Intérêt thérapeutique"/>
          <p:cNvSpPr txBox="1">
            <a:spLocks noGrp="1"/>
          </p:cNvSpPr>
          <p:nvPr>
            <p:ph type="title"/>
          </p:nvPr>
        </p:nvSpPr>
        <p:spPr>
          <a:prstGeom prst="rect">
            <a:avLst/>
          </a:prstGeom>
        </p:spPr>
        <p:txBody>
          <a:bodyPr/>
          <a:lstStyle/>
          <a:p>
            <a:r>
              <a:t>Intérêt thérapeutique</a:t>
            </a:r>
          </a:p>
        </p:txBody>
      </p:sp>
      <p:sp>
        <p:nvSpPr>
          <p:cNvPr id="238" name="Formes avancées peu accessibles aux traitements donc morbidité et mortalité…"/>
          <p:cNvSpPr txBox="1">
            <a:spLocks noGrp="1"/>
          </p:cNvSpPr>
          <p:nvPr>
            <p:ph type="body" idx="1"/>
          </p:nvPr>
        </p:nvSpPr>
        <p:spPr>
          <a:prstGeom prst="rect">
            <a:avLst/>
          </a:prstGeom>
        </p:spPr>
        <p:txBody>
          <a:bodyPr>
            <a:normAutofit/>
          </a:bodyPr>
          <a:lstStyle/>
          <a:p>
            <a:pPr marL="849012" indent="-414672" defTabSz="615315">
              <a:spcBef>
                <a:spcPts val="3900"/>
              </a:spcBef>
              <a:buBlip>
                <a:blip r:embed="rId2"/>
              </a:buBlip>
              <a:defRPr sz="4750"/>
            </a:pPr>
            <a:r>
              <a:t>Formes avancées peu accessibles aux traitements donc morbidité et mortalité</a:t>
            </a:r>
          </a:p>
          <a:p>
            <a:pPr marL="849012" indent="-414672" defTabSz="615315">
              <a:spcBef>
                <a:spcPts val="3900"/>
              </a:spcBef>
              <a:buBlip>
                <a:blip r:embed="rId2"/>
              </a:buBlip>
              <a:defRPr sz="4750"/>
            </a:pPr>
            <a:r>
              <a:t>Chirurgie souvent la seule arme </a:t>
            </a:r>
          </a:p>
          <a:p>
            <a:pPr marL="849012" indent="-414672" defTabSz="615315">
              <a:spcBef>
                <a:spcPts val="3900"/>
              </a:spcBef>
              <a:buBlip>
                <a:blip r:embed="rId2"/>
              </a:buBlip>
              <a:defRPr sz="4750"/>
            </a:pPr>
            <a:r>
              <a:t>Absence de radiothérapie</a:t>
            </a:r>
          </a:p>
          <a:p>
            <a:pPr marL="849012" indent="-414672" defTabSz="615315">
              <a:spcBef>
                <a:spcPts val="3900"/>
              </a:spcBef>
              <a:buBlip>
                <a:blip r:embed="rId2"/>
              </a:buBlip>
              <a:defRPr sz="4750"/>
            </a:pPr>
            <a:r>
              <a:t>Accès à la chimiothérapie</a:t>
            </a:r>
          </a:p>
          <a:p>
            <a:pPr marL="849012" indent="-414672" defTabSz="615315">
              <a:spcBef>
                <a:spcPts val="3900"/>
              </a:spcBef>
              <a:buBlip>
                <a:blip r:embed="rId2"/>
              </a:buBlip>
              <a:defRPr sz="4750"/>
            </a:pPr>
            <a:r>
              <a:t>Stades précoce 100% de guérisons</a:t>
            </a:r>
          </a:p>
          <a:p>
            <a:pPr marL="849012" indent="-414672" defTabSz="615315">
              <a:spcBef>
                <a:spcPts val="3900"/>
              </a:spcBef>
              <a:buBlip>
                <a:blip r:embed="rId2"/>
              </a:buBlip>
              <a:defRPr sz="4750"/>
            </a:pPr>
            <a:r>
              <a:t>Stades tardifs 0% guérisons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Intérêt médico-économique"/>
          <p:cNvSpPr txBox="1">
            <a:spLocks noGrp="1"/>
          </p:cNvSpPr>
          <p:nvPr>
            <p:ph type="title"/>
          </p:nvPr>
        </p:nvSpPr>
        <p:spPr>
          <a:prstGeom prst="rect">
            <a:avLst/>
          </a:prstGeom>
        </p:spPr>
        <p:txBody>
          <a:bodyPr/>
          <a:lstStyle/>
          <a:p>
            <a:r>
              <a:t>Intérêt médico-économique</a:t>
            </a:r>
          </a:p>
        </p:txBody>
      </p:sp>
      <p:sp>
        <p:nvSpPr>
          <p:cNvPr id="241" name="Pertes de productivité liées à la mortalité et la morbidité: population jeune…"/>
          <p:cNvSpPr txBox="1">
            <a:spLocks noGrp="1"/>
          </p:cNvSpPr>
          <p:nvPr>
            <p:ph type="body" idx="1"/>
          </p:nvPr>
        </p:nvSpPr>
        <p:spPr>
          <a:prstGeom prst="rect">
            <a:avLst/>
          </a:prstGeom>
        </p:spPr>
        <p:txBody>
          <a:bodyPr>
            <a:normAutofit/>
          </a:bodyPr>
          <a:lstStyle/>
          <a:p>
            <a:pPr marL="849012" indent="-414672" defTabSz="615315">
              <a:spcBef>
                <a:spcPts val="3900"/>
              </a:spcBef>
              <a:buBlip>
                <a:blip r:embed="rId2"/>
              </a:buBlip>
              <a:defRPr sz="4750"/>
            </a:pPr>
            <a:r>
              <a:t>Pertes de productivité liées à la mortalité et la morbidité: population jeune</a:t>
            </a:r>
          </a:p>
          <a:p>
            <a:pPr marL="849012" indent="-414672" defTabSz="615315">
              <a:spcBef>
                <a:spcPts val="3900"/>
              </a:spcBef>
              <a:buBlip>
                <a:blip r:embed="rId2"/>
              </a:buBlip>
              <a:defRPr sz="4750"/>
            </a:pPr>
            <a:r>
              <a:t>Cout directs du diagnostic et du traitement d’un cas = </a:t>
            </a:r>
          </a:p>
          <a:p>
            <a:pPr marL="1367807" lvl="1" indent="-414672" defTabSz="615315">
              <a:spcBef>
                <a:spcPts val="3900"/>
              </a:spcBef>
              <a:buBlip>
                <a:blip r:embed="rId2"/>
              </a:buBlip>
              <a:defRPr sz="4750"/>
            </a:pPr>
            <a:r>
              <a:t>12 SMIC</a:t>
            </a:r>
          </a:p>
          <a:p>
            <a:pPr marL="1367807" lvl="1" indent="-414672" defTabSz="615315">
              <a:spcBef>
                <a:spcPts val="3900"/>
              </a:spcBef>
              <a:buBlip>
                <a:blip r:embed="rId2"/>
              </a:buBlip>
              <a:defRPr sz="4750"/>
            </a:pPr>
            <a:r>
              <a:t>Revenu 10 familles paysannes</a:t>
            </a:r>
          </a:p>
          <a:p>
            <a:pPr marL="849012" indent="-414672" defTabSz="615315">
              <a:spcBef>
                <a:spcPts val="3900"/>
              </a:spcBef>
              <a:buBlip>
                <a:blip r:embed="rId2"/>
              </a:buBlip>
              <a:defRPr sz="4750"/>
            </a:pPr>
            <a:r>
              <a:t>Cout social</a:t>
            </a:r>
          </a:p>
          <a:p>
            <a:pPr marL="849012" indent="-414672" defTabSz="615315">
              <a:spcBef>
                <a:spcPts val="3900"/>
              </a:spcBef>
              <a:buBlip>
                <a:blip r:embed="rId2"/>
              </a:buBlip>
              <a:defRPr sz="4750"/>
            </a:pPr>
            <a:r>
              <a:t>«Burn-out»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Grille de lecture des maladies à Prévenir ou dépister"/>
          <p:cNvSpPr txBox="1">
            <a:spLocks noGrp="1"/>
          </p:cNvSpPr>
          <p:nvPr>
            <p:ph type="title"/>
          </p:nvPr>
        </p:nvSpPr>
        <p:spPr>
          <a:xfrm>
            <a:off x="4833937" y="285750"/>
            <a:ext cx="14716126" cy="2563937"/>
          </a:xfrm>
          <a:prstGeom prst="rect">
            <a:avLst/>
          </a:prstGeom>
        </p:spPr>
        <p:txBody>
          <a:bodyPr/>
          <a:lstStyle>
            <a:lvl1pPr defTabSz="475772">
              <a:defRPr sz="7400"/>
            </a:lvl1pPr>
          </a:lstStyle>
          <a:p>
            <a:r>
              <a:t>Grille de lecture des maladies à Prévenir ou dépister</a:t>
            </a:r>
          </a:p>
        </p:txBody>
      </p:sp>
      <p:sp>
        <p:nvSpPr>
          <p:cNvPr id="244" name="Problème de santé publique…"/>
          <p:cNvSpPr txBox="1">
            <a:spLocks noGrp="1"/>
          </p:cNvSpPr>
          <p:nvPr>
            <p:ph type="body" idx="1"/>
          </p:nvPr>
        </p:nvSpPr>
        <p:spPr>
          <a:xfrm>
            <a:off x="3587268" y="3151970"/>
            <a:ext cx="17209464" cy="9857537"/>
          </a:xfrm>
          <a:prstGeom prst="rect">
            <a:avLst/>
          </a:prstGeom>
        </p:spPr>
        <p:txBody>
          <a:bodyPr/>
          <a:lstStyle/>
          <a:p>
            <a:pPr>
              <a:buSzPct val="100000"/>
              <a:buAutoNum type="arabicPeriod"/>
            </a:pPr>
            <a:r>
              <a:t>Problème de santé publique</a:t>
            </a:r>
          </a:p>
          <a:p>
            <a:pPr>
              <a:buSzPct val="100000"/>
              <a:buAutoNum type="arabicPeriod"/>
            </a:pPr>
            <a:r>
              <a:t>Prévalent</a:t>
            </a:r>
          </a:p>
          <a:p>
            <a:pPr>
              <a:buSzPct val="100000"/>
              <a:buAutoNum type="arabicPeriod"/>
            </a:pPr>
            <a:r>
              <a:t>Curable</a:t>
            </a:r>
          </a:p>
          <a:p>
            <a:pPr>
              <a:buSzPct val="100000"/>
              <a:buAutoNum type="arabicPeriod"/>
            </a:pPr>
            <a:r>
              <a:t>Existence d’une période pré-clinique détectable</a:t>
            </a:r>
          </a:p>
          <a:p>
            <a:pPr>
              <a:buSzPct val="100000"/>
              <a:buAutoNum type="arabicPeriod"/>
            </a:pPr>
            <a:r>
              <a:t>TTT précoce supérieur au TTT tardif</a:t>
            </a:r>
          </a:p>
        </p:txBody>
      </p:sp>
      <p:sp>
        <p:nvSpPr>
          <p:cNvPr id="245" name="Le col remplit les conditions"/>
          <p:cNvSpPr txBox="1"/>
          <p:nvPr/>
        </p:nvSpPr>
        <p:spPr>
          <a:xfrm rot="19576915">
            <a:off x="3883442" y="4076714"/>
            <a:ext cx="16617116" cy="556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647700">
              <a:defRPr sz="15100">
                <a:solidFill>
                  <a:srgbClr val="FF9300"/>
                </a:solidFill>
                <a:latin typeface="Chalkboard SE Bold"/>
                <a:ea typeface="Chalkboard SE Bold"/>
                <a:cs typeface="Chalkboard SE Bold"/>
                <a:sym typeface="Chalkboard SE Bold"/>
              </a:defRPr>
            </a:lvl1pPr>
          </a:lstStyle>
          <a:p>
            <a:r>
              <a:t>Le col remplit les conditions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45"/>
                                        </p:tgtEl>
                                        <p:attrNameLst>
                                          <p:attrName>style.visibility</p:attrName>
                                        </p:attrNameLst>
                                      </p:cBhvr>
                                      <p:to>
                                        <p:strVal val="visible"/>
                                      </p:to>
                                    </p:set>
                                    <p:anim calcmode="lin" valueType="num">
                                      <p:cBhvr>
                                        <p:cTn id="7" dur="1500" fill="hold"/>
                                        <p:tgtEl>
                                          <p:spTgt spid="245"/>
                                        </p:tgtEl>
                                        <p:attrNameLst>
                                          <p:attrName>ppt_x</p:attrName>
                                        </p:attrNameLst>
                                      </p:cBhvr>
                                      <p:tavLst>
                                        <p:tav tm="0">
                                          <p:val>
                                            <p:strVal val="#ppt_x"/>
                                          </p:val>
                                        </p:tav>
                                        <p:tav tm="100000">
                                          <p:val>
                                            <p:strVal val="#ppt_x"/>
                                          </p:val>
                                        </p:tav>
                                      </p:tavLst>
                                    </p:anim>
                                    <p:anim calcmode="lin" valueType="num">
                                      <p:cBhvr>
                                        <p:cTn id="8" dur="1500" fill="hold"/>
                                        <p:tgtEl>
                                          <p:spTgt spid="2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Le bon test"/>
          <p:cNvSpPr txBox="1">
            <a:spLocks noGrp="1"/>
          </p:cNvSpPr>
          <p:nvPr>
            <p:ph type="title"/>
          </p:nvPr>
        </p:nvSpPr>
        <p:spPr>
          <a:xfrm>
            <a:off x="4833937" y="285750"/>
            <a:ext cx="14716126" cy="2563937"/>
          </a:xfrm>
          <a:prstGeom prst="rect">
            <a:avLst/>
          </a:prstGeom>
        </p:spPr>
        <p:txBody>
          <a:bodyPr/>
          <a:lstStyle/>
          <a:p>
            <a:r>
              <a:t>Le bon test</a:t>
            </a:r>
          </a:p>
        </p:txBody>
      </p:sp>
      <p:sp>
        <p:nvSpPr>
          <p:cNvPr id="250" name="Sensible…"/>
          <p:cNvSpPr txBox="1">
            <a:spLocks noGrp="1"/>
          </p:cNvSpPr>
          <p:nvPr>
            <p:ph type="body" idx="1"/>
          </p:nvPr>
        </p:nvSpPr>
        <p:spPr>
          <a:xfrm>
            <a:off x="3587268" y="3151970"/>
            <a:ext cx="17209464" cy="9857537"/>
          </a:xfrm>
          <a:prstGeom prst="rect">
            <a:avLst/>
          </a:prstGeom>
        </p:spPr>
        <p:txBody>
          <a:bodyPr/>
          <a:lstStyle/>
          <a:p>
            <a:pPr marL="1182687" marR="57148" lvl="1" indent="-611187" defTabSz="1285875">
              <a:spcBef>
                <a:spcPts val="800"/>
              </a:spcBef>
              <a:buBlip>
                <a:blip r:embed="rId3"/>
              </a:buBlip>
              <a:defRPr sz="6600">
                <a:uFill>
                  <a:solidFill>
                    <a:srgbClr val="FFFFFF"/>
                  </a:solidFill>
                </a:uFill>
                <a:latin typeface="Chalkboard SE Regular"/>
                <a:ea typeface="Chalkboard SE Regular"/>
                <a:cs typeface="Chalkboard SE Regular"/>
                <a:sym typeface="Chalkboard SE Regular"/>
              </a:defRPr>
            </a:pPr>
            <a:r>
              <a:t>Sensible</a:t>
            </a:r>
          </a:p>
          <a:p>
            <a:pPr marL="1182687" marR="57148" lvl="1" indent="-611187" defTabSz="1285875">
              <a:spcBef>
                <a:spcPts val="800"/>
              </a:spcBef>
              <a:buBlip>
                <a:blip r:embed="rId3"/>
              </a:buBlip>
              <a:defRPr sz="6600">
                <a:uFill>
                  <a:solidFill>
                    <a:srgbClr val="FFFFFF"/>
                  </a:solidFill>
                </a:uFill>
                <a:latin typeface="Chalkboard SE Regular"/>
                <a:ea typeface="Chalkboard SE Regular"/>
                <a:cs typeface="Chalkboard SE Regular"/>
                <a:sym typeface="Chalkboard SE Regular"/>
              </a:defRPr>
            </a:pPr>
            <a:r>
              <a:t>Spécifique</a:t>
            </a:r>
          </a:p>
          <a:p>
            <a:pPr marL="1182687" marR="57148" lvl="1" indent="-611187" defTabSz="1285875">
              <a:spcBef>
                <a:spcPts val="800"/>
              </a:spcBef>
              <a:buBlip>
                <a:blip r:embed="rId3"/>
              </a:buBlip>
              <a:defRPr sz="6600">
                <a:uFill>
                  <a:solidFill>
                    <a:srgbClr val="FFFFFF"/>
                  </a:solidFill>
                </a:uFill>
                <a:latin typeface="Chalkboard SE Regular"/>
                <a:ea typeface="Chalkboard SE Regular"/>
                <a:cs typeface="Chalkboard SE Regular"/>
                <a:sym typeface="Chalkboard SE Regular"/>
              </a:defRPr>
            </a:pPr>
            <a:r>
              <a:t>Facile à administrer</a:t>
            </a:r>
          </a:p>
          <a:p>
            <a:pPr marL="1182687" marR="57148" lvl="1" indent="-611187" defTabSz="1285875">
              <a:spcBef>
                <a:spcPts val="800"/>
              </a:spcBef>
              <a:buBlip>
                <a:blip r:embed="rId3"/>
              </a:buBlip>
              <a:defRPr sz="6600">
                <a:uFill>
                  <a:solidFill>
                    <a:srgbClr val="FFFFFF"/>
                  </a:solidFill>
                </a:uFill>
                <a:latin typeface="Chalkboard SE Regular"/>
                <a:ea typeface="Chalkboard SE Regular"/>
                <a:cs typeface="Chalkboard SE Regular"/>
                <a:sym typeface="Chalkboard SE Regular"/>
              </a:defRPr>
            </a:pPr>
            <a:r>
              <a:t>Reproductible</a:t>
            </a:r>
          </a:p>
          <a:p>
            <a:pPr marL="1182687" marR="57148" lvl="1" indent="-611187" defTabSz="1285875">
              <a:spcBef>
                <a:spcPts val="800"/>
              </a:spcBef>
              <a:buBlip>
                <a:blip r:embed="rId3"/>
              </a:buBlip>
              <a:defRPr sz="6600">
                <a:uFill>
                  <a:solidFill>
                    <a:srgbClr val="FFFFFF"/>
                  </a:solidFill>
                </a:uFill>
                <a:latin typeface="Chalkboard SE Regular"/>
                <a:ea typeface="Chalkboard SE Regular"/>
                <a:cs typeface="Chalkboard SE Regular"/>
                <a:sym typeface="Chalkboard SE Regular"/>
              </a:defRPr>
            </a:pPr>
            <a:r>
              <a:t>« Tolérable » ou faible risque</a:t>
            </a:r>
          </a:p>
          <a:p>
            <a:pPr marL="1182687" marR="57148" lvl="1" indent="-611187" defTabSz="1285875">
              <a:spcBef>
                <a:spcPts val="800"/>
              </a:spcBef>
              <a:buBlip>
                <a:blip r:embed="rId3"/>
              </a:buBlip>
              <a:defRPr sz="6600">
                <a:uFill>
                  <a:solidFill>
                    <a:srgbClr val="FFFFFF"/>
                  </a:solidFill>
                </a:uFill>
                <a:latin typeface="Chalkboard SE Regular"/>
                <a:ea typeface="Chalkboard SE Regular"/>
                <a:cs typeface="Chalkboard SE Regular"/>
                <a:sym typeface="Chalkboard SE Regular"/>
              </a:defRPr>
            </a:pPr>
            <a:r>
              <a:t>Faible Cout</a:t>
            </a:r>
          </a:p>
        </p:txBody>
      </p:sp>
      <p:sp>
        <p:nvSpPr>
          <p:cNvPr id="251" name="Le col remplit les conditions"/>
          <p:cNvSpPr txBox="1"/>
          <p:nvPr/>
        </p:nvSpPr>
        <p:spPr>
          <a:xfrm rot="19576915">
            <a:off x="3883442" y="4076714"/>
            <a:ext cx="16617116" cy="556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647700">
              <a:defRPr sz="15100">
                <a:solidFill>
                  <a:srgbClr val="FF9300"/>
                </a:solidFill>
                <a:latin typeface="Chalkboard SE Bold"/>
                <a:ea typeface="Chalkboard SE Bold"/>
                <a:cs typeface="Chalkboard SE Bold"/>
                <a:sym typeface="Chalkboard SE Bold"/>
              </a:defRPr>
            </a:lvl1pPr>
          </a:lstStyle>
          <a:p>
            <a:r>
              <a:t>Le col remplit les conditions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51"/>
                                        </p:tgtEl>
                                        <p:attrNameLst>
                                          <p:attrName>style.visibility</p:attrName>
                                        </p:attrNameLst>
                                      </p:cBhvr>
                                      <p:to>
                                        <p:strVal val="visible"/>
                                      </p:to>
                                    </p:set>
                                    <p:anim calcmode="lin" valueType="num">
                                      <p:cBhvr>
                                        <p:cTn id="7" dur="1500" fill="hold"/>
                                        <p:tgtEl>
                                          <p:spTgt spid="251"/>
                                        </p:tgtEl>
                                        <p:attrNameLst>
                                          <p:attrName>ppt_x</p:attrName>
                                        </p:attrNameLst>
                                      </p:cBhvr>
                                      <p:tavLst>
                                        <p:tav tm="0">
                                          <p:val>
                                            <p:strVal val="#ppt_x"/>
                                          </p:val>
                                        </p:tav>
                                        <p:tav tm="100000">
                                          <p:val>
                                            <p:strVal val="#ppt_x"/>
                                          </p:val>
                                        </p:tav>
                                      </p:tavLst>
                                    </p:anim>
                                    <p:anim calcmode="lin" valueType="num">
                                      <p:cBhvr>
                                        <p:cTn id="8" dur="1500" fill="hold"/>
                                        <p:tgtEl>
                                          <p:spTgt spid="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Chalkboard"/>
        <a:ea typeface="Chalkboard"/>
        <a:cs typeface="Chalkboard"/>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Chalkboard"/>
        <a:ea typeface="Chalkboard"/>
        <a:cs typeface="Chalkboard"/>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4244</Words>
  <Application>Microsoft Macintosh PowerPoint</Application>
  <PresentationFormat>Personnalisé</PresentationFormat>
  <Paragraphs>395</Paragraphs>
  <Slides>53</Slides>
  <Notes>12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53</vt:i4>
      </vt:variant>
    </vt:vector>
  </HeadingPairs>
  <TitlesOfParts>
    <vt:vector size="64" baseType="lpstr">
      <vt:lpstr>Arial</vt:lpstr>
      <vt:lpstr>Calibri</vt:lpstr>
      <vt:lpstr>Chalkboard</vt:lpstr>
      <vt:lpstr>Chalkboard SE Bold</vt:lpstr>
      <vt:lpstr>Chalkboard SE Regular</vt:lpstr>
      <vt:lpstr>Chalkduster</vt:lpstr>
      <vt:lpstr>Gill Sans</vt:lpstr>
      <vt:lpstr>Helvetica</vt:lpstr>
      <vt:lpstr>Helvetica Neue</vt:lpstr>
      <vt:lpstr>Lucida Grande</vt:lpstr>
      <vt:lpstr>Chalkboard</vt:lpstr>
      <vt:lpstr>Dépistage du cancer du col au Sénégal</vt:lpstr>
      <vt:lpstr>Un peu d’histoire (s)</vt:lpstr>
      <vt:lpstr>Dépistage</vt:lpstr>
      <vt:lpstr>Intérêt épidémiologique</vt:lpstr>
      <vt:lpstr>Intérêt diagnostique</vt:lpstr>
      <vt:lpstr>Intérêt thérapeutique</vt:lpstr>
      <vt:lpstr>Intérêt médico-économique</vt:lpstr>
      <vt:lpstr>Grille de lecture des maladies à Prévenir ou dépister</vt:lpstr>
      <vt:lpstr>Le bon test</vt:lpstr>
      <vt:lpstr>Dépistage</vt:lpstr>
      <vt:lpstr>Résultats</vt:lpstr>
      <vt:lpstr>Présentation PowerPoint</vt:lpstr>
      <vt:lpstr>Il existe des lésions précurseurs</vt:lpstr>
      <vt:lpstr>Progression vers lésion pré invasive</vt:lpstr>
      <vt:lpstr>Progression vers lésion invasive</vt:lpstr>
      <vt:lpstr>Présentation PowerPoint</vt:lpstr>
      <vt:lpstr>Faire le dépistage diminue la mortalité et la morbidité</vt:lpstr>
      <vt:lpstr>Une efficacité certaine</vt:lpstr>
      <vt:lpstr>Qui l’a «inventé»?</vt:lpstr>
      <vt:lpstr>FCV conventionnel</vt:lpstr>
      <vt:lpstr>FCV normal</vt:lpstr>
      <vt:lpstr>FCV anormal</vt:lpstr>
      <vt:lpstr>Le FCV a des limites</vt:lpstr>
      <vt:lpstr>Présentation PowerPoint</vt:lpstr>
      <vt:lpstr>Pour être efficace il doit être: «organisé» et «centralisé»</vt:lpstr>
      <vt:lpstr>Peut-on améliorer le FCV conventionnel ?</vt:lpstr>
      <vt:lpstr>Le Sénégal n’a pas les moyens de la «politique du tout frottis»</vt:lpstr>
      <vt:lpstr>Le Sénégal n’a pas les moyens de la «politique du tout frottis» (2012)</vt:lpstr>
      <vt:lpstr>Le Sénégal n’a pas les moyens de la «politique du tout frottis»</vt:lpstr>
      <vt:lpstr>Le Sénégal n’a pas les moyens de la «politique du tout frottis»</vt:lpstr>
      <vt:lpstr>Le Sénégal n’a pas les moyens de la «politique du tout frottis»</vt:lpstr>
      <vt:lpstr>IVA/IVL</vt:lpstr>
      <vt:lpstr>Le Sénégal n’a pas les moyens de la «politique du tout frottis»</vt:lpstr>
      <vt:lpstr>Alternatives au FCV Le test HPV</vt:lpstr>
      <vt:lpstr>Test HPV</vt:lpstr>
      <vt:lpstr>Test HPV</vt:lpstr>
      <vt:lpstr>IVA-IVL «Screen and treat»</vt:lpstr>
      <vt:lpstr>Qui examiner?</vt:lpstr>
      <vt:lpstr>Quels moyens</vt:lpstr>
      <vt:lpstr>Comment faire?</vt:lpstr>
      <vt:lpstr>Qu’est ce qu’on cherche? </vt:lpstr>
      <vt:lpstr>Qu’est ce qu’on cherche? </vt:lpstr>
      <vt:lpstr>Qu’est ce qu’on cherche? </vt:lpstr>
      <vt:lpstr>IVA-IVL</vt:lpstr>
      <vt:lpstr>Présentation PowerPoint</vt:lpstr>
      <vt:lpstr>Quel est le meilleur test de dépistage ?</vt:lpstr>
      <vt:lpstr>Présentation PowerPoint</vt:lpstr>
      <vt:lpstr>Combinaison des tests</vt:lpstr>
      <vt:lpstr>Dépistage par systèmes automatisés Perspectives ou nécessité pour les PVD ?</vt:lpstr>
      <vt:lpstr>Présentation PowerPoint</vt:lpstr>
      <vt:lpstr>Au Sénégal  le 21 juillet 2012</vt:lpstr>
      <vt:lpstr>24 Mai 2024 Eradiquer le cancer du col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Dépistage du cancer du col au Sénégal</dc:title>
  <cp:lastModifiedBy>Microsoft Office User</cp:lastModifiedBy>
  <cp:revision>1</cp:revision>
  <dcterms:modified xsi:type="dcterms:W3CDTF">2024-05-24T11:55:09Z</dcterms:modified>
</cp:coreProperties>
</file>