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81" r:id="rId3"/>
    <p:sldId id="284" r:id="rId4"/>
    <p:sldId id="286" r:id="rId5"/>
    <p:sldId id="288" r:id="rId6"/>
    <p:sldId id="257" r:id="rId7"/>
    <p:sldId id="290" r:id="rId8"/>
    <p:sldId id="279" r:id="rId9"/>
    <p:sldId id="280" r:id="rId10"/>
    <p:sldId id="283" r:id="rId11"/>
    <p:sldId id="282" r:id="rId12"/>
    <p:sldId id="271" r:id="rId13"/>
    <p:sldId id="273" r:id="rId14"/>
    <p:sldId id="274" r:id="rId15"/>
    <p:sldId id="276" r:id="rId16"/>
    <p:sldId id="262" r:id="rId17"/>
    <p:sldId id="259" r:id="rId18"/>
    <p:sldId id="289" r:id="rId19"/>
    <p:sldId id="263" r:id="rId20"/>
    <p:sldId id="293" r:id="rId21"/>
    <p:sldId id="287" r:id="rId22"/>
    <p:sldId id="266" r:id="rId23"/>
    <p:sldId id="294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80528"/>
  </p:normalViewPr>
  <p:slideViewPr>
    <p:cSldViewPr snapToGrid="0" snapToObjects="1">
      <p:cViewPr>
        <p:scale>
          <a:sx n="76" d="100"/>
          <a:sy n="76" d="100"/>
        </p:scale>
        <p:origin x="72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2C568-7394-2940-93B9-1F876C4E131E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3C277-5A73-2749-9181-B3D3C82BBD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6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vmed.ch/revue-medicale-suisse/2011/revue-medicale-suisse-311/les-cancers-orl-hpv-positifs#rb9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les amygdales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692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endoscopie, </a:t>
            </a:r>
            <a:r>
              <a:rPr lang="fr-FR" dirty="0" err="1"/>
              <a:t>tdm</a:t>
            </a:r>
            <a:r>
              <a:rPr lang="fr-FR" dirty="0"/>
              <a:t> et </a:t>
            </a:r>
            <a:r>
              <a:rPr lang="fr-FR" dirty="0" err="1"/>
              <a:t>irm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118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Difference</a:t>
            </a:r>
            <a:r>
              <a:rPr lang="fr-FR" dirty="0"/>
              <a:t> avec tabac induit (</a:t>
            </a:r>
            <a:r>
              <a:rPr lang="fr-FR" dirty="0" err="1"/>
              <a:t>differentiation</a:t>
            </a:r>
            <a:r>
              <a:rPr lang="fr-FR" dirty="0"/>
              <a:t>,</a:t>
            </a:r>
            <a:r>
              <a:rPr lang="fr-FR" baseline="0" dirty="0"/>
              <a:t> </a:t>
            </a:r>
            <a:r>
              <a:rPr lang="fr-FR" baseline="0" dirty="0" err="1"/>
              <a:t>keratine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695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test le plus répandu, en pratique clinique, consiste à mesurer l’expression intra-tumorale de la protéine</a:t>
            </a:r>
          </a:p>
          <a:p>
            <a:r>
              <a:rPr lang="fr-FR" dirty="0"/>
              <a:t>p16 en </a:t>
            </a:r>
            <a:r>
              <a:rPr lang="fr-FR" dirty="0" err="1"/>
              <a:t>immuno-histochimie</a:t>
            </a:r>
            <a:r>
              <a:rPr lang="fr-FR" dirty="0"/>
              <a:t> (IHC). Il s’agit d’une méthode très sensible, peu onéreuse et accessible en routine</a:t>
            </a:r>
          </a:p>
          <a:p>
            <a:r>
              <a:rPr lang="fr-FR" dirty="0"/>
              <a:t>dans tous les laboratoires d’anatomopathologie. Le test est considéré comme étant positif en cas de</a:t>
            </a:r>
          </a:p>
          <a:p>
            <a:r>
              <a:rPr lang="fr-FR" dirty="0"/>
              <a:t>surexpression diffuse (nucléaire et cytoplasmique) dans plus de 70 % des cellules tumorales. Néanmoins,</a:t>
            </a:r>
          </a:p>
          <a:p>
            <a:r>
              <a:rPr lang="fr-FR" dirty="0"/>
              <a:t>cette technique a une limite notable dans la mesure où il existe des mécanismes alternatifs pouvant induire</a:t>
            </a:r>
          </a:p>
          <a:p>
            <a:r>
              <a:rPr lang="fr-FR" dirty="0"/>
              <a:t>une surexpression de p16 indépendamment de toute infection à HPV (</a:t>
            </a:r>
            <a:r>
              <a:rPr lang="fr-FR" dirty="0" err="1"/>
              <a:t>Mirghani</a:t>
            </a:r>
            <a:r>
              <a:rPr lang="fr-FR" dirty="0"/>
              <a:t>, 2014) (avis d’experts).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18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Difference</a:t>
            </a:r>
            <a:r>
              <a:rPr lang="fr-FR" dirty="0"/>
              <a:t> avec tabac induit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19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Expliquer</a:t>
            </a:r>
            <a:r>
              <a:rPr lang="fr-FR" baseline="0" dirty="0"/>
              <a:t> raisons du bon pronostic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36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Dans la grande majorité des carcinomes </a:t>
            </a:r>
            <a:r>
              <a:rPr lang="fr-FR" dirty="0" err="1"/>
              <a:t>oropharyngés</a:t>
            </a:r>
            <a:r>
              <a:rPr lang="fr-FR" dirty="0"/>
              <a:t> HPV(+), le </a:t>
            </a:r>
            <a:r>
              <a:rPr lang="fr-FR" dirty="0" err="1"/>
              <a:t>sérotype</a:t>
            </a:r>
            <a:r>
              <a:rPr lang="fr-FR" dirty="0"/>
              <a:t> impliqué est le </a:t>
            </a:r>
            <a:r>
              <a:rPr lang="fr-FR" dirty="0" err="1"/>
              <a:t>sérotype</a:t>
            </a:r>
            <a:r>
              <a:rPr lang="fr-FR" dirty="0"/>
              <a:t> 16.</a:t>
            </a:r>
            <a:r>
              <a:rPr lang="fr-FR" dirty="0">
                <a:hlinkClick r:id="rId3"/>
              </a:rPr>
              <a:t>9</a:t>
            </a:r>
            <a:r>
              <a:rPr lang="fr-FR" dirty="0"/>
              <a:t>D’autres </a:t>
            </a:r>
            <a:r>
              <a:rPr lang="fr-FR" dirty="0" err="1"/>
              <a:t>sérotypes</a:t>
            </a:r>
            <a:r>
              <a:rPr lang="fr-FR" dirty="0"/>
              <a:t> de HPV (-18, -33, -35, -45, -59) ont été rapportés dans moins de 10% de cas.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06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papillomavirus oncogènes (HPV-O) sont à l’origine d’un nombre croissant de cancers </a:t>
            </a:r>
            <a:r>
              <a:rPr lang="fr-FR" dirty="0" err="1"/>
              <a:t>oropharyngés</a:t>
            </a:r>
            <a:r>
              <a:rPr lang="fr-FR" dirty="0"/>
              <a:t>. Ainsi</a:t>
            </a:r>
          </a:p>
          <a:p>
            <a:r>
              <a:rPr lang="fr-FR" dirty="0"/>
              <a:t>60 à 80 % de ceux-ci sont </a:t>
            </a:r>
            <a:r>
              <a:rPr lang="fr-FR" dirty="0" err="1"/>
              <a:t>viro</a:t>
            </a:r>
            <a:r>
              <a:rPr lang="fr-FR" dirty="0"/>
              <a:t>-induits en Amérique du Nord et dans plusieurs pays européens notamment</a:t>
            </a:r>
          </a:p>
          <a:p>
            <a:r>
              <a:rPr lang="fr-FR" dirty="0"/>
              <a:t>scandinaves (</a:t>
            </a:r>
            <a:r>
              <a:rPr lang="fr-FR" dirty="0" err="1"/>
              <a:t>Chaturvedi</a:t>
            </a:r>
            <a:r>
              <a:rPr lang="fr-FR" dirty="0"/>
              <a:t>, 2011) (NP2) ; (</a:t>
            </a:r>
            <a:r>
              <a:rPr lang="fr-FR" dirty="0" err="1"/>
              <a:t>Garnaes</a:t>
            </a:r>
            <a:r>
              <a:rPr lang="fr-FR" dirty="0"/>
              <a:t>, 2015) (NP2). En France, près d’un tiers de ces cancers sont causés</a:t>
            </a:r>
          </a:p>
          <a:p>
            <a:r>
              <a:rPr lang="fr-FR" dirty="0"/>
              <a:t>par les HPV-O (</a:t>
            </a:r>
            <a:r>
              <a:rPr lang="fr-FR" dirty="0" err="1"/>
              <a:t>Mirghani</a:t>
            </a:r>
            <a:r>
              <a:rPr lang="fr-FR" dirty="0"/>
              <a:t>, 2019) (NP2). L’HPV 16 est le génotype dominant, près de 90 % des cancers</a:t>
            </a:r>
          </a:p>
          <a:p>
            <a:r>
              <a:rPr lang="fr-FR" dirty="0" err="1"/>
              <a:t>oropharyngés</a:t>
            </a:r>
            <a:r>
              <a:rPr lang="fr-FR" dirty="0"/>
              <a:t> HPV-induits lui étant lié (</a:t>
            </a:r>
            <a:r>
              <a:rPr lang="fr-FR" dirty="0" err="1"/>
              <a:t>Gillison</a:t>
            </a:r>
            <a:r>
              <a:rPr lang="fr-FR" dirty="0"/>
              <a:t>, 2001).</a:t>
            </a:r>
          </a:p>
          <a:p>
            <a:r>
              <a:rPr lang="fr-FR" dirty="0"/>
              <a:t>.</a:t>
            </a:r>
          </a:p>
          <a:p>
            <a:r>
              <a:rPr lang="fr-FR" dirty="0"/>
              <a:t>Les cancers </a:t>
            </a:r>
            <a:r>
              <a:rPr lang="fr-FR" dirty="0" err="1"/>
              <a:t>oropharyngés</a:t>
            </a:r>
            <a:r>
              <a:rPr lang="fr-FR" dirty="0"/>
              <a:t> HPV-positifs affectent davantage les hommes que les femmes. I). Ces cancers se développent préférentiellement au niveau des amygdales linguales et palatines.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64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cancers </a:t>
            </a:r>
            <a:r>
              <a:rPr lang="fr-FR" dirty="0" err="1"/>
              <a:t>oropharyngés</a:t>
            </a:r>
            <a:r>
              <a:rPr lang="fr-FR" dirty="0"/>
              <a:t> HPV-induits représentent une pathologie distincte de leurs homologues causées</a:t>
            </a:r>
          </a:p>
          <a:p>
            <a:r>
              <a:rPr lang="fr-FR" dirty="0"/>
              <a:t>par l’intoxication alcoolo-tabagique en termes épidémiologique, </a:t>
            </a:r>
            <a:r>
              <a:rPr lang="fr-FR" dirty="0" err="1"/>
              <a:t>clinico</a:t>
            </a:r>
            <a:r>
              <a:rPr lang="fr-FR" dirty="0"/>
              <a:t>-pathologique et biologique. D’autre</a:t>
            </a:r>
          </a:p>
          <a:p>
            <a:r>
              <a:rPr lang="fr-FR" dirty="0"/>
              <a:t>part, leur pronostic est significativement meilleur que celui de celui des autres cancers des VADS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988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manque d’</a:t>
            </a:r>
            <a:r>
              <a:rPr lang="fr-FR" dirty="0" err="1"/>
              <a:t>etudes</a:t>
            </a:r>
            <a:r>
              <a:rPr lang="fr-FR" dirty="0"/>
              <a:t> africaines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03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carcinomes HPV(+) touchent souvent des non-fumeurs et des consommateurs de doses d’alcool faibles.</a:t>
            </a:r>
          </a:p>
          <a:p>
            <a:r>
              <a:rPr lang="fr-FR" dirty="0"/>
              <a:t> Il y a une association statistiquement significative entre certaines habitudes sexuelles et le risque de carcinome HPV(+) de l’oropharynx.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216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risque augmente quand la vie sexuelle commence tôt, quand le nombre de partenaires sexuels vaginaux est ≥ 26, de sexe oral ≥ 6 ainsi qu’avec la présence d’une autre maladie sexuellement transmissible.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2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P53 favorise apoptose donc </a:t>
            </a:r>
            <a:r>
              <a:rPr lang="fr-FR" dirty="0" err="1"/>
              <a:t>proteine</a:t>
            </a:r>
            <a:r>
              <a:rPr lang="fr-FR" dirty="0"/>
              <a:t> suppresseur de tumeur et permet </a:t>
            </a:r>
            <a:r>
              <a:rPr lang="fr-FR" dirty="0" err="1"/>
              <a:t>reparation</a:t>
            </a:r>
            <a:r>
              <a:rPr lang="fr-FR" dirty="0"/>
              <a:t> de l’ADN</a:t>
            </a:r>
          </a:p>
          <a:p>
            <a:r>
              <a:rPr lang="fr-FR" dirty="0"/>
              <a:t>Rb </a:t>
            </a:r>
            <a:r>
              <a:rPr lang="fr-FR" dirty="0" err="1"/>
              <a:t>proteine</a:t>
            </a:r>
            <a:r>
              <a:rPr lang="fr-FR" dirty="0"/>
              <a:t> qui a un contrôle n</a:t>
            </a:r>
            <a:r>
              <a:rPr lang="en-US" dirty="0" err="1"/>
              <a:t>égatif</a:t>
            </a:r>
            <a:r>
              <a:rPr lang="en-US" dirty="0"/>
              <a:t> du cycle </a:t>
            </a:r>
            <a:r>
              <a:rPr lang="en-US" dirty="0" err="1"/>
              <a:t>cellulaire</a:t>
            </a:r>
            <a:r>
              <a:rPr lang="en-US" baseline="0" dirty="0"/>
              <a:t> </a:t>
            </a:r>
            <a:r>
              <a:rPr lang="en-US" baseline="0" dirty="0" err="1"/>
              <a:t>donc</a:t>
            </a:r>
            <a:r>
              <a:rPr lang="en-US" baseline="0" dirty="0"/>
              <a:t> </a:t>
            </a:r>
            <a:r>
              <a:rPr lang="en-US" baseline="0" dirty="0" err="1"/>
              <a:t>bloque</a:t>
            </a:r>
            <a:r>
              <a:rPr lang="en-US" baseline="0" dirty="0"/>
              <a:t> la division </a:t>
            </a:r>
            <a:r>
              <a:rPr lang="en-US" baseline="0" dirty="0" err="1"/>
              <a:t>cellulaire</a:t>
            </a:r>
            <a:r>
              <a:rPr lang="en-US" baseline="0" dirty="0"/>
              <a:t> </a:t>
            </a:r>
            <a:r>
              <a:rPr lang="en-US" baseline="0" dirty="0" err="1"/>
              <a:t>donc</a:t>
            </a:r>
            <a:r>
              <a:rPr lang="en-US" baseline="0" dirty="0"/>
              <a:t> </a:t>
            </a:r>
            <a:r>
              <a:rPr lang="en-US" baseline="0" dirty="0" err="1"/>
              <a:t>suppreseur</a:t>
            </a:r>
            <a:r>
              <a:rPr lang="en-US" baseline="0" dirty="0"/>
              <a:t> de </a:t>
            </a:r>
            <a:r>
              <a:rPr lang="en-US" baseline="0" dirty="0" err="1"/>
              <a:t>tumeur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93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Odynophagie spontanée aux liquides ou solides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Crachats striés de sang plus rarement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Otalgie réflexe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Une adénopathie sus digastrique révélatrice dans environ 30% des cas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Aspect de phlegmon torpide qui persiste après quelques jours de traitement antibiotique chez un adulte de la cinquantaine impose une biopsie.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fr-FR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Les signes tardifs: trismus +/- fixité linguale.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E3C277-5A73-2749-9181-B3D3C82BBD5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95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7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58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26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3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560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922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81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23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8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73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2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01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5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4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7AB7-F45A-2540-9985-9B083A45B437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991A391-9CCC-6C41-A854-B2844F761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23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062163"/>
            <a:ext cx="9144000" cy="2387600"/>
          </a:xfrm>
        </p:spPr>
        <p:txBody>
          <a:bodyPr/>
          <a:lstStyle/>
          <a:p>
            <a:pPr algn="ctr"/>
            <a:r>
              <a:rPr lang="fr-FR" b="1" dirty="0"/>
              <a:t>Cancers du pharynx </a:t>
            </a:r>
            <a:br>
              <a:rPr lang="fr-FR" b="1" dirty="0"/>
            </a:br>
            <a:r>
              <a:rPr lang="fr-FR" b="1" dirty="0" err="1"/>
              <a:t>viro</a:t>
            </a:r>
            <a:r>
              <a:rPr lang="fr-FR" b="1" dirty="0"/>
              <a:t>-induits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440238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ctr"/>
            <a:endParaRPr lang="fr-FR" sz="3600" dirty="0"/>
          </a:p>
          <a:p>
            <a:pPr algn="ctr"/>
            <a:r>
              <a:rPr lang="fr-FR" sz="3600" dirty="0"/>
              <a:t>Pr </a:t>
            </a:r>
            <a:r>
              <a:rPr lang="fr-FR" sz="3600" dirty="0" err="1"/>
              <a:t>Cir</a:t>
            </a:r>
            <a:r>
              <a:rPr lang="en-US" sz="3600" dirty="0" err="1"/>
              <a:t>é</a:t>
            </a:r>
            <a:r>
              <a:rPr lang="en-US" sz="3600" dirty="0"/>
              <a:t> NDIAYE</a:t>
            </a:r>
          </a:p>
          <a:p>
            <a:pPr algn="ctr"/>
            <a:r>
              <a:rPr lang="en-US" sz="3600" dirty="0"/>
              <a:t>FMPO-UCAD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89341"/>
            <a:ext cx="2914650" cy="23757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400" y="189340"/>
            <a:ext cx="3029899" cy="23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10142"/>
            <a:ext cx="10515600" cy="1325563"/>
          </a:xfrm>
        </p:spPr>
        <p:txBody>
          <a:bodyPr/>
          <a:lstStyle/>
          <a:p>
            <a:r>
              <a:rPr lang="fr-FR" b="1" dirty="0"/>
              <a:t>Facteurs de risque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2475" y="1459504"/>
            <a:ext cx="11527725" cy="4973583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fr-FR" sz="2400" dirty="0"/>
              <a:t> HPV(+) non-fumeurs et des consommateurs de doses d’alcool faibles.</a:t>
            </a:r>
          </a:p>
          <a:p>
            <a:pPr>
              <a:lnSpc>
                <a:spcPct val="250000"/>
              </a:lnSpc>
            </a:pPr>
            <a:r>
              <a:rPr lang="fr-FR" sz="2400" dirty="0"/>
              <a:t>Plus les hommes que les femmes. </a:t>
            </a:r>
          </a:p>
          <a:p>
            <a:pPr>
              <a:lnSpc>
                <a:spcPct val="250000"/>
              </a:lnSpc>
            </a:pPr>
            <a:r>
              <a:rPr lang="fr-FR" sz="2400" dirty="0"/>
              <a:t>Age &lt; 59 ans</a:t>
            </a:r>
          </a:p>
          <a:p>
            <a:pPr>
              <a:lnSpc>
                <a:spcPct val="250000"/>
              </a:lnSpc>
            </a:pPr>
            <a:r>
              <a:rPr lang="fr-FR" sz="2400" dirty="0"/>
              <a:t>  Association habitudes sexuelles et le risque de carcinome HPV(+)</a:t>
            </a:r>
          </a:p>
        </p:txBody>
      </p:sp>
    </p:spTree>
    <p:extLst>
      <p:ext uri="{BB962C8B-B14F-4D97-AF65-F5344CB8AC3E}">
        <p14:creationId xmlns:p14="http://schemas.microsoft.com/office/powerpoint/2010/main" val="136227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Facteurs de risque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2441" y="1565329"/>
            <a:ext cx="11019295" cy="4897464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fr-FR" sz="2400" dirty="0"/>
              <a:t> Risque augment</a:t>
            </a:r>
            <a:r>
              <a:rPr lang="en-US" sz="2400" dirty="0" err="1"/>
              <a:t>é</a:t>
            </a:r>
            <a:r>
              <a:rPr lang="fr-FR" sz="2400" dirty="0"/>
              <a:t> 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sz="2400" dirty="0"/>
              <a:t>    - précocité rapports sexuels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sz="2400" dirty="0"/>
              <a:t>    -nombre de partenaires sexuels vaginaux est ≥ 26, de sexe oral ≥ 6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sz="2400" dirty="0"/>
              <a:t>   - présence d’une autre maladie sexuellement transmissible.</a:t>
            </a:r>
          </a:p>
          <a:p>
            <a:pPr>
              <a:lnSpc>
                <a:spcPct val="250000"/>
              </a:lnSpc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35942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088" y="1435948"/>
            <a:ext cx="3932525" cy="46207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                                 Carcinogenèse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420" y="240616"/>
            <a:ext cx="3048138" cy="41107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261" y="2614104"/>
            <a:ext cx="3827929" cy="40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63647"/>
            <a:ext cx="10515600" cy="1325563"/>
          </a:xfrm>
        </p:spPr>
        <p:txBody>
          <a:bodyPr/>
          <a:lstStyle/>
          <a:p>
            <a:r>
              <a:rPr lang="fr-FR" b="1" dirty="0"/>
              <a:t>Diagnostic clinique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6976" y="1549832"/>
            <a:ext cx="10786821" cy="5067944"/>
          </a:xfrm>
        </p:spPr>
        <p:txBody>
          <a:bodyPr>
            <a:normAutofit lnSpcReduction="10000"/>
          </a:bodyPr>
          <a:lstStyle/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sz="2400" dirty="0" err="1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Odynophagie</a:t>
            </a: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unilaterale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Crachats striés de sang plus rarement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Otalgie réflexe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Une adénopathie </a:t>
            </a:r>
            <a:r>
              <a:rPr lang="en-US" sz="2400" dirty="0" err="1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cervicale</a:t>
            </a:r>
            <a:r>
              <a:rPr lang="en-US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kystique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en-US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fr-FR" sz="2400" dirty="0" err="1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ignes</a:t>
            </a: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tardifs: trismus</a:t>
            </a:r>
          </a:p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Chronicité des signes +++</a:t>
            </a:r>
          </a:p>
          <a:p>
            <a:pPr lvl="0" indent="34290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fr-FR" sz="2400" dirty="0">
                <a:solidFill>
                  <a:srgbClr val="33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 de différence avec tabac induit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36" y="516179"/>
            <a:ext cx="4576198" cy="61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" descr="page4image1482256">
            <a:extLst>
              <a:ext uri="{FF2B5EF4-FFF2-40B4-BE49-F238E27FC236}">
                <a16:creationId xmlns:a16="http://schemas.microsoft.com/office/drawing/2014/main" id="{3EAA9D3B-4AB3-2D65-B4CB-E3CF9F8DE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3" r="-2" b="12287"/>
          <a:stretch/>
        </p:blipFill>
        <p:spPr bwMode="auto">
          <a:xfrm>
            <a:off x="1776549" y="694947"/>
            <a:ext cx="8569234" cy="57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9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2325" y="624110"/>
            <a:ext cx="8911687" cy="1280890"/>
          </a:xfrm>
        </p:spPr>
        <p:txBody>
          <a:bodyPr/>
          <a:lstStyle/>
          <a:p>
            <a:r>
              <a:rPr lang="fr-FR" b="1" dirty="0"/>
              <a:t>Diagnostic d’extension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zh-CN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PANENDOSCOPIE ++++</a:t>
            </a: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6" y="1690688"/>
            <a:ext cx="5529364" cy="34875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275" y="462642"/>
            <a:ext cx="4896330" cy="5943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46200" y="5664200"/>
            <a:ext cx="377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PANENDOSCOPIE +++</a:t>
            </a:r>
          </a:p>
        </p:txBody>
      </p:sp>
    </p:spTree>
    <p:extLst>
      <p:ext uri="{BB962C8B-B14F-4D97-AF65-F5344CB8AC3E}">
        <p14:creationId xmlns:p14="http://schemas.microsoft.com/office/powerpoint/2010/main" val="1858127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Diagnostic histologique</a:t>
            </a:r>
          </a:p>
        </p:txBody>
      </p:sp>
      <p:pic>
        <p:nvPicPr>
          <p:cNvPr id="4" name="Picture 1" descr="page21image1375888">
            <a:extLst>
              <a:ext uri="{FF2B5EF4-FFF2-40B4-BE49-F238E27FC236}">
                <a16:creationId xmlns:a16="http://schemas.microsoft.com/office/drawing/2014/main" id="{22F760D3-7F9B-9CCC-CAF9-8125513A8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93893"/>
            <a:ext cx="4544815" cy="30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08901"/>
            <a:ext cx="3048138" cy="4110721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V="1">
            <a:off x="3886338" y="3657601"/>
            <a:ext cx="2034015" cy="142584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60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Diagnostic biologique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800" y="2286000"/>
            <a:ext cx="9929812" cy="43688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2800" dirty="0"/>
              <a:t>S</a:t>
            </a:r>
            <a:r>
              <a:rPr lang="en-US" sz="2800" dirty="0" err="1"/>
              <a:t>érologie</a:t>
            </a:r>
            <a:r>
              <a:rPr lang="en-US" sz="2800" dirty="0"/>
              <a:t> </a:t>
            </a:r>
            <a:r>
              <a:rPr lang="fr-FR" sz="2800" dirty="0"/>
              <a:t>HPV </a:t>
            </a:r>
          </a:p>
          <a:p>
            <a:pPr>
              <a:lnSpc>
                <a:spcPct val="200000"/>
              </a:lnSpc>
            </a:pPr>
            <a:r>
              <a:rPr lang="fr-FR" sz="2800" dirty="0"/>
              <a:t>Dosage p16: surexpression de p16</a:t>
            </a:r>
          </a:p>
          <a:p>
            <a:pPr>
              <a:lnSpc>
                <a:spcPct val="200000"/>
              </a:lnSpc>
            </a:pPr>
            <a:r>
              <a:rPr lang="fr-FR" sz="2800" dirty="0"/>
              <a:t>Recherche ADN viral par PCR ou hybridation in situ</a:t>
            </a:r>
          </a:p>
          <a:p>
            <a:pPr>
              <a:lnSpc>
                <a:spcPct val="200000"/>
              </a:lnSpc>
            </a:pPr>
            <a:r>
              <a:rPr lang="fr-SN" sz="2800" dirty="0">
                <a:latin typeface="TimesNewRomanPSMT"/>
              </a:rPr>
              <a:t>La </a:t>
            </a:r>
            <a:r>
              <a:rPr lang="fr-SN" sz="2800" dirty="0" err="1">
                <a:latin typeface="TimesNewRomanPSMT"/>
              </a:rPr>
              <a:t>détection</a:t>
            </a:r>
            <a:r>
              <a:rPr lang="fr-SN" sz="2800" dirty="0">
                <a:latin typeface="TimesNewRomanPSMT"/>
              </a:rPr>
              <a:t> de l’ARNm viral : « Gold standard » couteuse</a:t>
            </a:r>
            <a:endParaRPr lang="fr-FR" sz="2800" dirty="0"/>
          </a:p>
          <a:p>
            <a:pPr>
              <a:lnSpc>
                <a:spcPct val="200000"/>
              </a:lnSpc>
            </a:pPr>
            <a:endParaRPr lang="fr-FR" sz="2800" dirty="0"/>
          </a:p>
          <a:p>
            <a:pPr>
              <a:lnSpc>
                <a:spcPct val="200000"/>
              </a:lnSpc>
            </a:pPr>
            <a:endParaRPr lang="fr-FR" sz="2800" dirty="0"/>
          </a:p>
          <a:p>
            <a:pPr>
              <a:lnSpc>
                <a:spcPct val="200000"/>
              </a:lnSpc>
            </a:pP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89" y="387012"/>
            <a:ext cx="3398512" cy="39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9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Critères d ’implication virale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727200"/>
            <a:ext cx="10820400" cy="5105400"/>
          </a:xfrm>
        </p:spPr>
        <p:txBody>
          <a:bodyPr>
            <a:noAutofit/>
          </a:bodyPr>
          <a:lstStyle/>
          <a:p>
            <a:r>
              <a:rPr lang="fr-FR" sz="2800" dirty="0"/>
              <a:t>Si Non alcoolo-tabagique+ Surexpression de p16+Carcinome épidermoïde peu différencié peu kératinisant = </a:t>
            </a:r>
            <a:r>
              <a:rPr lang="fr-FR" sz="2800" dirty="0" err="1"/>
              <a:t>kcer</a:t>
            </a:r>
            <a:r>
              <a:rPr lang="fr-FR" sz="2800" dirty="0"/>
              <a:t> HPV induit</a:t>
            </a:r>
          </a:p>
          <a:p>
            <a:endParaRPr lang="fr-FR" sz="2800" dirty="0"/>
          </a:p>
          <a:p>
            <a:r>
              <a:rPr lang="fr-FR" sz="2800" dirty="0"/>
              <a:t>Si surexpression de p16 + carcinome épidermoïde différencie kératinisant =&gt; Recherche ADN viral</a:t>
            </a:r>
          </a:p>
          <a:p>
            <a:endParaRPr lang="fr-FR" sz="2800" dirty="0"/>
          </a:p>
          <a:p>
            <a:r>
              <a:rPr lang="fr-FR" sz="2800" dirty="0"/>
              <a:t>ARNm viral sa positivité témoigne l’implication du virus</a:t>
            </a:r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5361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41140"/>
            <a:ext cx="10515600" cy="1325563"/>
          </a:xfrm>
        </p:spPr>
        <p:txBody>
          <a:bodyPr/>
          <a:lstStyle/>
          <a:p>
            <a:r>
              <a:rPr lang="fr-FR" b="1" dirty="0"/>
              <a:t>Classification TNM (</a:t>
            </a:r>
            <a:r>
              <a:rPr lang="fr-FR" b="1" dirty="0" err="1"/>
              <a:t>T</a:t>
            </a:r>
            <a:r>
              <a:rPr lang="fr-FR" b="1" dirty="0"/>
              <a:t>)</a:t>
            </a:r>
          </a:p>
        </p:txBody>
      </p:sp>
      <p:pic>
        <p:nvPicPr>
          <p:cNvPr id="4" name="Espace réservé du contenu 4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E99111F0-1334-3A06-0F1D-48B1717E0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993" t="729" r="7931"/>
          <a:stretch/>
        </p:blipFill>
        <p:spPr>
          <a:xfrm>
            <a:off x="2231756" y="1489704"/>
            <a:ext cx="8539565" cy="4907331"/>
          </a:xfrm>
        </p:spPr>
      </p:pic>
    </p:spTree>
    <p:extLst>
      <p:ext uri="{BB962C8B-B14F-4D97-AF65-F5344CB8AC3E}">
        <p14:creationId xmlns:p14="http://schemas.microsoft.com/office/powerpoint/2010/main" val="180029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Introduction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9265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sz="2400" dirty="0"/>
              <a:t>Pharynx long conduit musculomembraneux</a:t>
            </a:r>
          </a:p>
          <a:p>
            <a:pPr>
              <a:lnSpc>
                <a:spcPct val="200000"/>
              </a:lnSpc>
            </a:pPr>
            <a:r>
              <a:rPr lang="fr-FR" sz="2400" dirty="0"/>
              <a:t>Présence organes lymphoïdes (3 types amygdales ) </a:t>
            </a:r>
          </a:p>
          <a:p>
            <a:pPr>
              <a:lnSpc>
                <a:spcPct val="200000"/>
              </a:lnSpc>
            </a:pPr>
            <a:r>
              <a:rPr lang="fr-FR" sz="2400" dirty="0"/>
              <a:t>Tropisme viral</a:t>
            </a:r>
          </a:p>
          <a:p>
            <a:pPr>
              <a:lnSpc>
                <a:spcPct val="200000"/>
              </a:lnSpc>
            </a:pPr>
            <a:r>
              <a:rPr lang="fr-FR" sz="2400" dirty="0"/>
              <a:t>Tabac </a:t>
            </a:r>
            <a:r>
              <a:rPr lang="mr-IN" sz="2400" dirty="0"/>
              <a:t>–</a:t>
            </a:r>
            <a:r>
              <a:rPr lang="fr-FR" sz="2400" dirty="0"/>
              <a:t> alcool facteurs de risque majeur &gt; cancer</a:t>
            </a:r>
          </a:p>
          <a:p>
            <a:pPr>
              <a:lnSpc>
                <a:spcPct val="200000"/>
              </a:lnSpc>
            </a:pPr>
            <a:r>
              <a:rPr lang="fr-FR" sz="2400" dirty="0"/>
              <a:t>Implication virus  </a:t>
            </a:r>
          </a:p>
          <a:p>
            <a:pPr>
              <a:lnSpc>
                <a:spcPct val="200000"/>
              </a:lnSpc>
            </a:pPr>
            <a:endParaRPr lang="fr-FR" sz="2400" dirty="0"/>
          </a:p>
          <a:p>
            <a:pPr marL="0" indent="0">
              <a:lnSpc>
                <a:spcPct val="200000"/>
              </a:lnSpc>
              <a:buNone/>
            </a:pPr>
            <a:endParaRPr lang="fr-FR" sz="2400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D9E0DC2C-9144-0737-B8DD-3557FFF17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414" y="1825625"/>
            <a:ext cx="3741695" cy="38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r>
              <a:rPr lang="fr-FR"/>
              <a:t>Classification TNM (N)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32" y="1117600"/>
            <a:ext cx="10902136" cy="24899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2" y="3860799"/>
            <a:ext cx="10902137" cy="28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2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Pronostic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453" y="1397000"/>
            <a:ext cx="11494147" cy="5232400"/>
          </a:xfrm>
        </p:spPr>
        <p:txBody>
          <a:bodyPr>
            <a:noAutofit/>
          </a:bodyPr>
          <a:lstStyle/>
          <a:p>
            <a:r>
              <a:rPr lang="fr-FR" sz="2800" dirty="0"/>
              <a:t>Survie a 5ans</a:t>
            </a:r>
          </a:p>
          <a:p>
            <a:pPr marL="0" indent="0">
              <a:buNone/>
            </a:pPr>
            <a:r>
              <a:rPr lang="fr-FR" sz="2800" dirty="0"/>
              <a:t>   Tabac: 30-50 %</a:t>
            </a:r>
          </a:p>
          <a:p>
            <a:pPr marL="0" indent="0">
              <a:buNone/>
            </a:pPr>
            <a:r>
              <a:rPr lang="fr-FR" sz="2800" dirty="0"/>
              <a:t>   HPV: 70-90 %</a:t>
            </a:r>
          </a:p>
          <a:p>
            <a:pPr>
              <a:buFont typeface="Arial" charset="0"/>
              <a:buChar char="•"/>
            </a:pPr>
            <a:r>
              <a:rPr lang="fr-FR" sz="2800" dirty="0"/>
              <a:t>Facteurs de bon pronostic des cancers </a:t>
            </a:r>
            <a:r>
              <a:rPr lang="fr-FR" sz="2800" dirty="0" err="1"/>
              <a:t>viro</a:t>
            </a:r>
            <a:r>
              <a:rPr lang="fr-FR" sz="2800" dirty="0"/>
              <a:t>-induits</a:t>
            </a:r>
          </a:p>
          <a:p>
            <a:pPr marL="0" indent="0">
              <a:buNone/>
            </a:pPr>
            <a:r>
              <a:rPr lang="fr-FR" sz="2800" dirty="0"/>
              <a:t>         -Jeune âge</a:t>
            </a:r>
          </a:p>
          <a:p>
            <a:pPr marL="0" indent="0">
              <a:buNone/>
            </a:pPr>
            <a:r>
              <a:rPr lang="fr-FR" sz="2800" dirty="0"/>
              <a:t>         -Degré d’inflammation moins important</a:t>
            </a:r>
          </a:p>
          <a:p>
            <a:pPr marL="0" indent="0">
              <a:buNone/>
            </a:pPr>
            <a:r>
              <a:rPr lang="fr-FR" sz="2800" dirty="0"/>
              <a:t>         -Mutation génétique moins complexe =&gt; cellules moins          r</a:t>
            </a:r>
            <a:r>
              <a:rPr lang="en-US" sz="2800" dirty="0" err="1"/>
              <a:t>é</a:t>
            </a:r>
            <a:r>
              <a:rPr lang="fr-FR" sz="2800" dirty="0" err="1"/>
              <a:t>sistantes</a:t>
            </a:r>
            <a:endParaRPr lang="fr-FR" sz="2800" dirty="0"/>
          </a:p>
          <a:p>
            <a:pPr marL="0" indent="0">
              <a:buNone/>
            </a:pPr>
            <a:r>
              <a:rPr lang="fr-FR" sz="2800" dirty="0"/>
              <a:t>         -Peu différencie ( cellules immatures)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76154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Prévention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0" y="1346200"/>
            <a:ext cx="10972800" cy="5257800"/>
          </a:xfrm>
        </p:spPr>
        <p:txBody>
          <a:bodyPr>
            <a:noAutofit/>
          </a:bodyPr>
          <a:lstStyle/>
          <a:p>
            <a:pPr marL="0" indent="0">
              <a:lnSpc>
                <a:spcPct val="210000"/>
              </a:lnSpc>
              <a:buNone/>
            </a:pPr>
            <a:r>
              <a:rPr lang="fr-FR" sz="2800" dirty="0"/>
              <a:t>Education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fr-FR" sz="2800" dirty="0"/>
              <a:t>Sensibilisation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fr-FR" sz="2800" dirty="0"/>
              <a:t>Vaccination contre le HPV 16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fr-FR" sz="2800" dirty="0"/>
              <a:t>Pas de test de dépistage cependant suivi des patients a risque</a:t>
            </a:r>
          </a:p>
          <a:p>
            <a:pPr marL="0" indent="0">
              <a:lnSpc>
                <a:spcPct val="210000"/>
              </a:lnSpc>
              <a:buNone/>
            </a:pPr>
            <a:endParaRPr lang="fr-FR" sz="2800" dirty="0"/>
          </a:p>
          <a:p>
            <a:pPr marL="0" indent="0">
              <a:lnSpc>
                <a:spcPct val="210000"/>
              </a:lnSpc>
              <a:buNone/>
            </a:pP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3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D9E0DC2C-9144-0737-B8DD-3557FFF17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6555" y="1117600"/>
            <a:ext cx="5997245" cy="5431768"/>
          </a:xfrm>
        </p:spPr>
      </p:pic>
      <p:pic>
        <p:nvPicPr>
          <p:cNvPr id="5" name="video nas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9563" y="330200"/>
            <a:ext cx="6716712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Quels virus pour quelle localisation?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D9E0DC2C-9144-0737-B8DD-3557FFF1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0127"/>
            <a:ext cx="6951841" cy="43513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40665" y="2123271"/>
            <a:ext cx="103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EBV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90041" y="4184544"/>
            <a:ext cx="133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HPV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904137" y="5594888"/>
            <a:ext cx="68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???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5114441" y="2324746"/>
            <a:ext cx="2355742" cy="1221738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199682" y="4369210"/>
            <a:ext cx="2440983" cy="242953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199682" y="5775614"/>
            <a:ext cx="2555079" cy="3940"/>
          </a:xfrm>
          <a:prstGeom prst="straightConnector1">
            <a:avLst/>
          </a:prstGeom>
          <a:ln w="412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ouée 2"/>
          <p:cNvSpPr/>
          <p:nvPr/>
        </p:nvSpPr>
        <p:spPr>
          <a:xfrm>
            <a:off x="4184542" y="3766093"/>
            <a:ext cx="1828800" cy="1456841"/>
          </a:xfrm>
          <a:prstGeom prst="donut">
            <a:avLst>
              <a:gd name="adj" fmla="val 2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8600" y="365126"/>
            <a:ext cx="10515600" cy="1145962"/>
          </a:xfrm>
        </p:spPr>
        <p:txBody>
          <a:bodyPr/>
          <a:lstStyle/>
          <a:p>
            <a:r>
              <a:rPr lang="fr-FR" b="1" dirty="0"/>
              <a:t>Localisation du cancer</a:t>
            </a: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28FBE760-D4AC-3A99-DBB5-AED9B68DF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73" t="4042" r="8584" b="7949"/>
          <a:stretch/>
        </p:blipFill>
        <p:spPr>
          <a:xfrm>
            <a:off x="540654" y="1511088"/>
            <a:ext cx="6428106" cy="5066657"/>
          </a:xfr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305" y="154983"/>
            <a:ext cx="4797179" cy="410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5600" y="365125"/>
            <a:ext cx="10515600" cy="1045221"/>
          </a:xfrm>
        </p:spPr>
        <p:txBody>
          <a:bodyPr/>
          <a:lstStyle/>
          <a:p>
            <a:r>
              <a:rPr lang="fr-FR" b="1" dirty="0"/>
              <a:t>Epidémiologie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254" y="1092200"/>
            <a:ext cx="11265546" cy="55117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HPV-O &gt;  nombre croissant de cancers </a:t>
            </a:r>
            <a:r>
              <a:rPr lang="fr-FR" sz="2400" dirty="0" err="1"/>
              <a:t>oropharyngés</a:t>
            </a:r>
            <a:r>
              <a:rPr lang="fr-FR" sz="2400" dirty="0"/>
              <a:t>.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60 à 80 % de ceux-ci sont </a:t>
            </a:r>
            <a:r>
              <a:rPr lang="fr-FR" sz="2400" dirty="0" err="1"/>
              <a:t>viro</a:t>
            </a:r>
            <a:r>
              <a:rPr lang="fr-FR" sz="2400" dirty="0"/>
              <a:t>-induits en Amérique du Nord.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 En France, un tiers cancers oropharynx &gt; HPV-O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L’HPV 16 responsable 90 % des cancers </a:t>
            </a:r>
            <a:r>
              <a:rPr lang="fr-FR" sz="2400" dirty="0" err="1"/>
              <a:t>oropharyngés</a:t>
            </a:r>
            <a:r>
              <a:rPr lang="fr-FR" sz="2400" dirty="0"/>
              <a:t> HPV-induits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Cancer HPV(+): plus les hommes que les femmes. 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Age moyen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                -Age moyen patients HPV(+) = 59 ans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                -Age moyen HPV(-)= 68 ans.</a:t>
            </a:r>
          </a:p>
          <a:p>
            <a:pPr>
              <a:lnSpc>
                <a:spcPct val="150000"/>
              </a:lnSpc>
            </a:pPr>
            <a:endParaRPr lang="fr-FR" sz="24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090" y="3916793"/>
            <a:ext cx="3601410" cy="26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Epidémiologie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80828"/>
            <a:ext cx="10816524" cy="50369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HPV-induits différent tabac induit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     -épidémiologique,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     -</a:t>
            </a:r>
            <a:r>
              <a:rPr lang="fr-FR" sz="2400" dirty="0" err="1"/>
              <a:t>clinico</a:t>
            </a:r>
            <a:r>
              <a:rPr lang="fr-FR" sz="2400" dirty="0"/>
              <a:t>-pathologique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     -biologique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     -pronostic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fr-FR" sz="2400" dirty="0"/>
              <a:t> Localisations tumorales synchrones et </a:t>
            </a:r>
            <a:r>
              <a:rPr lang="fr-FR" sz="2400" dirty="0" err="1"/>
              <a:t>métachrones</a:t>
            </a:r>
            <a:r>
              <a:rPr lang="fr-FR" sz="2400" dirty="0"/>
              <a:t> exceptionnelles contrairement aux cancers liés à  alcool-tabac</a:t>
            </a:r>
          </a:p>
          <a:p>
            <a:pPr>
              <a:lnSpc>
                <a:spcPct val="150000"/>
              </a:lnSpc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66026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42615"/>
            <a:ext cx="10515600" cy="1325563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0809"/>
            <a:ext cx="6705600" cy="1756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263" y="365125"/>
            <a:ext cx="5486400" cy="3094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262" y="3674701"/>
            <a:ext cx="5486401" cy="29255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5464" y="2014775"/>
            <a:ext cx="59358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Sur 386 travaux  sur cancer VADS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31 ont </a:t>
            </a:r>
            <a:r>
              <a:rPr lang="fr-FR" sz="2400" dirty="0" err="1"/>
              <a:t>recherch</a:t>
            </a:r>
            <a:r>
              <a:rPr lang="en-US" sz="2400" dirty="0" err="1"/>
              <a:t>é</a:t>
            </a:r>
            <a:r>
              <a:rPr lang="en-US" sz="2400" dirty="0"/>
              <a:t> HPV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31 </a:t>
            </a:r>
            <a:r>
              <a:rPr lang="en-US" sz="2400" dirty="0" err="1"/>
              <a:t>travaux</a:t>
            </a:r>
            <a:r>
              <a:rPr lang="en-US" sz="2400" dirty="0"/>
              <a:t> de 12 pays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12 pays/48 SSA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Problématique</a:t>
            </a:r>
            <a:r>
              <a:rPr lang="en-US" sz="2400" dirty="0"/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                -pas </a:t>
            </a:r>
            <a:r>
              <a:rPr lang="en-US" sz="2400" dirty="0" err="1"/>
              <a:t>dans</a:t>
            </a:r>
            <a:r>
              <a:rPr lang="en-US" sz="2400" dirty="0"/>
              <a:t> les habitudes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                -</a:t>
            </a:r>
            <a:r>
              <a:rPr lang="en-US" sz="2400" dirty="0" err="1"/>
              <a:t>coût</a:t>
            </a:r>
            <a:r>
              <a:rPr lang="en-US" sz="2400" dirty="0"/>
              <a:t> </a:t>
            </a:r>
            <a:r>
              <a:rPr lang="en-US" sz="2400" dirty="0" err="1"/>
              <a:t>élevé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                     -Pas </a:t>
            </a:r>
            <a:r>
              <a:rPr lang="en-US" sz="2400" dirty="0" err="1"/>
              <a:t>d’équipement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7218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17" y="185978"/>
            <a:ext cx="11573489" cy="64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10602"/>
      </p:ext>
    </p:extLst>
  </p:cSld>
  <p:clrMapOvr>
    <a:masterClrMapping/>
  </p:clrMapOvr>
</p:sld>
</file>

<file path=ppt/theme/theme1.xml><?xml version="1.0" encoding="utf-8"?>
<a:theme xmlns:a="http://schemas.openxmlformats.org/drawingml/2006/main" name="Volute">
  <a:themeElements>
    <a:clrScheme name="Volut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olu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olu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3641</TotalTime>
  <Words>985</Words>
  <Application>Microsoft Office PowerPoint</Application>
  <PresentationFormat>Grand écran</PresentationFormat>
  <Paragraphs>146</Paragraphs>
  <Slides>23</Slides>
  <Notes>14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TimesNewRomanPSMT</vt:lpstr>
      <vt:lpstr>Wingdings 3</vt:lpstr>
      <vt:lpstr>Volute</vt:lpstr>
      <vt:lpstr>Cancers du pharynx  viro-induits</vt:lpstr>
      <vt:lpstr>Introduction </vt:lpstr>
      <vt:lpstr>Présentation PowerPoint</vt:lpstr>
      <vt:lpstr>Quels virus pour quelle localisation?</vt:lpstr>
      <vt:lpstr>Localisation du cancer</vt:lpstr>
      <vt:lpstr>Epidémiologie </vt:lpstr>
      <vt:lpstr>Epidémiologie </vt:lpstr>
      <vt:lpstr>Présentation PowerPoint</vt:lpstr>
      <vt:lpstr>Présentation PowerPoint</vt:lpstr>
      <vt:lpstr>Facteurs de risque</vt:lpstr>
      <vt:lpstr>Facteurs de risque</vt:lpstr>
      <vt:lpstr>                                 Carcinogenèse</vt:lpstr>
      <vt:lpstr>Diagnostic clinique </vt:lpstr>
      <vt:lpstr>Présentation PowerPoint</vt:lpstr>
      <vt:lpstr>Diagnostic d’extension </vt:lpstr>
      <vt:lpstr>Diagnostic histologique</vt:lpstr>
      <vt:lpstr>Diagnostic biologique  </vt:lpstr>
      <vt:lpstr>Critères d ’implication virale</vt:lpstr>
      <vt:lpstr>Classification TNM (T)</vt:lpstr>
      <vt:lpstr>Classification TNM (N)</vt:lpstr>
      <vt:lpstr>Pronostic </vt:lpstr>
      <vt:lpstr>Prévention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Ousmane Sadio</cp:lastModifiedBy>
  <cp:revision>98</cp:revision>
  <dcterms:created xsi:type="dcterms:W3CDTF">2024-05-14T20:47:23Z</dcterms:created>
  <dcterms:modified xsi:type="dcterms:W3CDTF">2024-06-10T00:44:50Z</dcterms:modified>
</cp:coreProperties>
</file>