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92" r:id="rId2"/>
    <p:sldId id="272" r:id="rId3"/>
    <p:sldId id="296" r:id="rId4"/>
    <p:sldId id="291" r:id="rId5"/>
    <p:sldId id="257" r:id="rId6"/>
    <p:sldId id="265" r:id="rId7"/>
    <p:sldId id="267" r:id="rId8"/>
    <p:sldId id="258" r:id="rId9"/>
    <p:sldId id="259" r:id="rId10"/>
    <p:sldId id="268" r:id="rId11"/>
    <p:sldId id="269" r:id="rId12"/>
    <p:sldId id="293" r:id="rId13"/>
    <p:sldId id="294" r:id="rId14"/>
    <p:sldId id="271" r:id="rId15"/>
    <p:sldId id="295" r:id="rId16"/>
    <p:sldId id="266" r:id="rId17"/>
    <p:sldId id="286" r:id="rId18"/>
    <p:sldId id="274" r:id="rId19"/>
    <p:sldId id="275" r:id="rId20"/>
    <p:sldId id="260" r:id="rId21"/>
    <p:sldId id="276" r:id="rId22"/>
    <p:sldId id="277" r:id="rId23"/>
    <p:sldId id="278" r:id="rId24"/>
    <p:sldId id="279" r:id="rId25"/>
    <p:sldId id="281" r:id="rId26"/>
    <p:sldId id="280" r:id="rId27"/>
    <p:sldId id="289" r:id="rId28"/>
    <p:sldId id="285" r:id="rId29"/>
    <p:sldId id="288" r:id="rId30"/>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9680" autoAdjust="0"/>
  </p:normalViewPr>
  <p:slideViewPr>
    <p:cSldViewPr snapToGrid="0" snapToObjects="1">
      <p:cViewPr varScale="1">
        <p:scale>
          <a:sx n="74" d="100"/>
          <a:sy n="74" d="100"/>
        </p:scale>
        <p:origin x="1448" y="1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198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nk.springer.com/article/10.1038/s41598-023-43767-7#Fig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SN" sz="1800" dirty="0">
                <a:effectLst/>
                <a:latin typeface="Arial" panose="020B0604020202020204" pitchFamily="34" charset="0"/>
                <a:ea typeface="Aptos" panose="020B0004020202020204" pitchFamily="34" charset="0"/>
              </a:rPr>
              <a:t>À travers le monde, le nombre de personnes </a:t>
            </a:r>
            <a:r>
              <a:rPr lang="fr-SN" sz="1800" dirty="0" err="1">
                <a:effectLst/>
                <a:latin typeface="Arial" panose="020B0604020202020204" pitchFamily="34" charset="0"/>
                <a:ea typeface="Aptos" panose="020B0004020202020204" pitchFamily="34" charset="0"/>
              </a:rPr>
              <a:t>infectées</a:t>
            </a:r>
            <a:r>
              <a:rPr lang="fr-SN" sz="1800" dirty="0">
                <a:effectLst/>
                <a:latin typeface="Arial" panose="020B0604020202020204" pitchFamily="34" charset="0"/>
                <a:ea typeface="Aptos" panose="020B0004020202020204" pitchFamily="34" charset="0"/>
              </a:rPr>
              <a:t> par un Human Papilloma Virus (HPV) est d’environ 660millions. L’implication des HPV et en particulier de ceux à haut risque </a:t>
            </a:r>
            <a:r>
              <a:rPr lang="fr-SN" sz="1800" dirty="0" err="1">
                <a:effectLst/>
                <a:latin typeface="Arial" panose="020B0604020202020204" pitchFamily="34" charset="0"/>
                <a:ea typeface="Aptos" panose="020B0004020202020204" pitchFamily="34" charset="0"/>
              </a:rPr>
              <a:t>onco</a:t>
            </a:r>
            <a:r>
              <a:rPr lang="fr-SN" sz="1800" dirty="0">
                <a:effectLst/>
                <a:latin typeface="Arial" panose="020B0604020202020204" pitchFamily="34" charset="0"/>
                <a:ea typeface="Aptos" panose="020B0004020202020204" pitchFamily="34" charset="0"/>
              </a:rPr>
              <a:t>- </a:t>
            </a:r>
            <a:r>
              <a:rPr lang="fr-SN" sz="1800" dirty="0" err="1">
                <a:effectLst/>
                <a:latin typeface="Arial" panose="020B0604020202020204" pitchFamily="34" charset="0"/>
                <a:ea typeface="Aptos" panose="020B0004020202020204" pitchFamily="34" charset="0"/>
              </a:rPr>
              <a:t>gène</a:t>
            </a:r>
            <a:r>
              <a:rPr lang="fr-SN" sz="1800" dirty="0">
                <a:effectLst/>
                <a:latin typeface="Arial" panose="020B0604020202020204" pitchFamily="34" charset="0"/>
                <a:ea typeface="Aptos" panose="020B0004020202020204" pitchFamily="34" charset="0"/>
              </a:rPr>
              <a:t> (HPV HR) est </a:t>
            </a:r>
            <a:r>
              <a:rPr lang="fr-SN" sz="1800" dirty="0" err="1">
                <a:effectLst/>
                <a:latin typeface="Arial" panose="020B0604020202020204" pitchFamily="34" charset="0"/>
                <a:ea typeface="Aptos" panose="020B0004020202020204" pitchFamily="34" charset="0"/>
              </a:rPr>
              <a:t>retrouvée</a:t>
            </a:r>
            <a:r>
              <a:rPr lang="fr-SN" sz="1800" dirty="0">
                <a:effectLst/>
                <a:latin typeface="Arial" panose="020B0604020202020204" pitchFamily="34" charset="0"/>
                <a:ea typeface="Aptos" panose="020B0004020202020204" pitchFamily="34" charset="0"/>
              </a:rPr>
              <a:t> dans environ 5à 10 % de la </a:t>
            </a:r>
            <a:r>
              <a:rPr lang="fr-SN" sz="1800" dirty="0" err="1">
                <a:effectLst/>
                <a:latin typeface="Arial" panose="020B0604020202020204" pitchFamily="34" charset="0"/>
                <a:ea typeface="Aptos" panose="020B0004020202020204" pitchFamily="34" charset="0"/>
              </a:rPr>
              <a:t>totalite</a:t>
            </a:r>
            <a:r>
              <a:rPr lang="fr-SN" sz="1800" dirty="0">
                <a:effectLst/>
                <a:latin typeface="Arial" panose="020B0604020202020204" pitchFamily="34" charset="0"/>
                <a:ea typeface="Aptos" panose="020B0004020202020204" pitchFamily="34" charset="0"/>
              </a:rPr>
              <a:t>́ des cancers. Parmi ces cancers, les </a:t>
            </a:r>
            <a:r>
              <a:rPr lang="fr-SN" sz="1800" dirty="0" err="1">
                <a:effectLst/>
                <a:latin typeface="Arial" panose="020B0604020202020204" pitchFamily="34" charset="0"/>
                <a:ea typeface="Aptos" panose="020B0004020202020204" pitchFamily="34" charset="0"/>
              </a:rPr>
              <a:t>lésions</a:t>
            </a:r>
            <a:r>
              <a:rPr lang="fr-SN" sz="1800" dirty="0">
                <a:effectLst/>
                <a:latin typeface="Arial" panose="020B0604020202020204" pitchFamily="34" charset="0"/>
                <a:ea typeface="Aptos" panose="020B0004020202020204" pitchFamily="34" charset="0"/>
              </a:rPr>
              <a:t> </a:t>
            </a:r>
            <a:r>
              <a:rPr lang="fr-SN" sz="1800" dirty="0" err="1">
                <a:effectLst/>
                <a:latin typeface="Arial" panose="020B0604020202020204" pitchFamily="34" charset="0"/>
                <a:ea typeface="Aptos" panose="020B0004020202020204" pitchFamily="34" charset="0"/>
              </a:rPr>
              <a:t>gynécologiques</a:t>
            </a:r>
            <a:r>
              <a:rPr lang="fr-SN" sz="1800" dirty="0">
                <a:effectLst/>
                <a:latin typeface="Arial" panose="020B0604020202020204" pitchFamily="34" charset="0"/>
                <a:ea typeface="Aptos" panose="020B0004020202020204" pitchFamily="34" charset="0"/>
              </a:rPr>
              <a:t> sont les plus </a:t>
            </a:r>
            <a:r>
              <a:rPr lang="fr-SN" sz="1800" dirty="0" err="1">
                <a:effectLst/>
                <a:latin typeface="Arial" panose="020B0604020202020204" pitchFamily="34" charset="0"/>
                <a:ea typeface="Aptos" panose="020B0004020202020204" pitchFamily="34" charset="0"/>
              </a:rPr>
              <a:t>fréquentes</a:t>
            </a:r>
            <a:r>
              <a:rPr lang="fr-SN" sz="1800" dirty="0">
                <a:effectLst/>
                <a:latin typeface="Arial" panose="020B0604020202020204" pitchFamily="34" charset="0"/>
                <a:ea typeface="Aptos" panose="020B0004020202020204" pitchFamily="34" charset="0"/>
              </a:rPr>
              <a:t> et le </a:t>
            </a:r>
            <a:r>
              <a:rPr lang="fr-SN" sz="1800" dirty="0" err="1">
                <a:effectLst/>
                <a:latin typeface="Arial" panose="020B0604020202020204" pitchFamily="34" charset="0"/>
                <a:ea typeface="Aptos" panose="020B0004020202020204" pitchFamily="34" charset="0"/>
              </a:rPr>
              <a:t>rôle</a:t>
            </a:r>
            <a:r>
              <a:rPr lang="fr-SN" sz="1800" dirty="0">
                <a:effectLst/>
                <a:latin typeface="Arial" panose="020B0604020202020204" pitchFamily="34" charset="0"/>
                <a:ea typeface="Aptos" panose="020B0004020202020204" pitchFamily="34" charset="0"/>
              </a:rPr>
              <a:t> </a:t>
            </a:r>
            <a:r>
              <a:rPr lang="fr-SN" sz="1800" dirty="0" err="1">
                <a:effectLst/>
                <a:latin typeface="Arial" panose="020B0604020202020204" pitchFamily="34" charset="0"/>
                <a:ea typeface="Aptos" panose="020B0004020202020204" pitchFamily="34" charset="0"/>
              </a:rPr>
              <a:t>pathogène</a:t>
            </a:r>
            <a:r>
              <a:rPr lang="fr-SN" sz="1800" dirty="0">
                <a:effectLst/>
                <a:latin typeface="Arial" panose="020B0604020202020204" pitchFamily="34" charset="0"/>
                <a:ea typeface="Aptos" panose="020B0004020202020204" pitchFamily="34" charset="0"/>
              </a:rPr>
              <a:t> des HPV HR est aujourd’hui acquis dans la </a:t>
            </a:r>
            <a:r>
              <a:rPr lang="fr-SN" sz="1800" dirty="0" err="1">
                <a:effectLst/>
                <a:latin typeface="Arial" panose="020B0604020202020204" pitchFamily="34" charset="0"/>
                <a:ea typeface="Aptos" panose="020B0004020202020204" pitchFamily="34" charset="0"/>
              </a:rPr>
              <a:t>quasi-totalite</a:t>
            </a:r>
            <a:r>
              <a:rPr lang="fr-SN" sz="1800" dirty="0">
                <a:effectLst/>
                <a:latin typeface="Arial" panose="020B0604020202020204" pitchFamily="34" charset="0"/>
                <a:ea typeface="Aptos" panose="020B0004020202020204" pitchFamily="34" charset="0"/>
              </a:rPr>
              <a:t>́ des carcinomes </a:t>
            </a:r>
            <a:r>
              <a:rPr lang="fr-SN" sz="1800" dirty="0" err="1">
                <a:effectLst/>
                <a:latin typeface="Arial" panose="020B0604020202020204" pitchFamily="34" charset="0"/>
                <a:ea typeface="Aptos" panose="020B0004020202020204" pitchFamily="34" charset="0"/>
              </a:rPr>
              <a:t>épidermoïdes</a:t>
            </a:r>
            <a:r>
              <a:rPr lang="fr-SN" sz="1800" dirty="0">
                <a:effectLst/>
                <a:latin typeface="Arial" panose="020B0604020202020204" pitchFamily="34" charset="0"/>
                <a:ea typeface="Aptos" panose="020B0004020202020204" pitchFamily="34" charset="0"/>
              </a:rPr>
              <a:t> du col de l’</a:t>
            </a:r>
            <a:r>
              <a:rPr lang="fr-SN" sz="1800" dirty="0" err="1">
                <a:effectLst/>
                <a:latin typeface="Arial" panose="020B0604020202020204" pitchFamily="34" charset="0"/>
                <a:ea typeface="Aptos" panose="020B0004020202020204" pitchFamily="34" charset="0"/>
              </a:rPr>
              <a:t>utérus</a:t>
            </a:r>
            <a:r>
              <a:rPr lang="fr-SN" sz="1800" dirty="0">
                <a:effectLst/>
                <a:latin typeface="Arial" panose="020B0604020202020204" pitchFamily="34" charset="0"/>
                <a:ea typeface="Aptos" panose="020B0004020202020204" pitchFamily="34" charset="0"/>
              </a:rPr>
              <a:t> ou vulvaires</a:t>
            </a:r>
            <a:r>
              <a:rPr lang="fr-SN" dirty="0">
                <a:effectLst/>
              </a:rPr>
              <a: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41819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Espace réservé des notes 2"/>
          <p:cNvSpPr>
            <a:spLocks noGrp="1"/>
          </p:cNvSpPr>
          <p:nvPr>
            <p:ph type="body" idx="1"/>
          </p:nvPr>
        </p:nvSpPr>
        <p:spPr>
          <a:xfrm>
            <a:off x="822325" y="7040563"/>
            <a:ext cx="6584950" cy="5761037"/>
          </a:xfrm>
          <a:prstGeom prst="rect">
            <a:avLst/>
          </a:prstGeom>
        </p:spPr>
        <p:txBody>
          <a:bodyPr/>
          <a:lstStyle/>
          <a:p>
            <a:r>
              <a:rPr lang="fr-FR" dirty="0"/>
              <a:t>Méta analyse : 24 études de 1990n à 2016</a:t>
            </a:r>
          </a:p>
          <a:p>
            <a:r>
              <a:rPr lang="fr-FR" dirty="0"/>
              <a:t>5546 cas de cancers prostate</a:t>
            </a:r>
          </a:p>
        </p:txBody>
      </p:sp>
    </p:spTree>
    <p:extLst>
      <p:ext uri="{BB962C8B-B14F-4D97-AF65-F5344CB8AC3E}">
        <p14:creationId xmlns:p14="http://schemas.microsoft.com/office/powerpoint/2010/main" val="1516475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Espace réservé des notes 2"/>
          <p:cNvSpPr>
            <a:spLocks noGrp="1"/>
          </p:cNvSpPr>
          <p:nvPr>
            <p:ph type="body" idx="1"/>
          </p:nvPr>
        </p:nvSpPr>
        <p:spPr>
          <a:xfrm>
            <a:off x="822325" y="7040563"/>
            <a:ext cx="6584950" cy="5761037"/>
          </a:xfrm>
          <a:prstGeom prst="rect">
            <a:avLst/>
          </a:prstGeom>
        </p:spPr>
        <p:txBody>
          <a:bodyPr/>
          <a:lstStyle/>
          <a:p>
            <a:r>
              <a:rPr lang="fr-FR" dirty="0"/>
              <a:t>Une association positive significative a été trouvée entre l'infection par le VPH et le risque de PC (OR = 1,281 ; P = 0,026). Le génotype 16 était plus fréquemment retrouvé chez les patients atteints de PC, ce qui augmentait significativement le risque de cancer (OR = 1,60 ; P &lt; 0,001). L'âge de 65 ans et plus pourrait augmenter considérablement le risque de CP (OR = 3,564 ; P &lt; 0,001).</a:t>
            </a:r>
          </a:p>
        </p:txBody>
      </p:sp>
    </p:spTree>
    <p:extLst>
      <p:ext uri="{BB962C8B-B14F-4D97-AF65-F5344CB8AC3E}">
        <p14:creationId xmlns:p14="http://schemas.microsoft.com/office/powerpoint/2010/main" val="269059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résultat de la méta-analyse de 21 études comparant le cancer de la prostate à l'hyperplasie bénigne de la prostate est présenté dans la </a:t>
            </a:r>
            <a:r>
              <a:rPr lang="fr-FR" dirty="0" err="1">
                <a:hlinkClick r:id="rId3"/>
              </a:rPr>
              <a:t>Fig</a:t>
            </a:r>
            <a:r>
              <a:rPr lang="fr-FR" dirty="0">
                <a:hlinkClick r:id="rId3"/>
              </a:rPr>
              <a:t> </a:t>
            </a:r>
            <a:r>
              <a:rPr lang="fr-FR" dirty="0"/>
              <a:t>. L'analyse des données sur la prévalence du VPH selon les études incluses dans la méta-analyse présentée a montré que le VPH est présent dans 17,4 % des cas de cancer de la prostate, tandis que dans les échantillons de pathologie </a:t>
            </a:r>
            <a:r>
              <a:rPr lang="fr-FR" dirty="0" err="1"/>
              <a:t>prétumorale</a:t>
            </a:r>
            <a:r>
              <a:rPr lang="fr-FR" dirty="0"/>
              <a:t>, le virus a été détecté dans 10,8 % des cas</a:t>
            </a:r>
          </a:p>
          <a:p>
            <a:r>
              <a:rPr lang="fr-FR" dirty="0"/>
              <a:t>L'</a:t>
            </a:r>
            <a:r>
              <a:rPr lang="fr-FR" dirty="0" err="1"/>
              <a:t>odds</a:t>
            </a:r>
            <a:r>
              <a:rPr lang="fr-FR" dirty="0"/>
              <a:t> ratio cumulé OR (OR 95 IC) du risque de cancer de la prostate en cas d'infection par le VPH était de 1,94 (1,43 à 2,63) (dans lequel le risque relatif RR (RR 95 IC) était de 1,01 (1,00 à 1,02), p = 0,220), les différences étaient statistiquement significatif et p = 0,0005</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3463651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b="1" dirty="0">
                <a:latin typeface="Times New Roman" panose="02020603050405020304" pitchFamily="18" charset="0"/>
                <a:cs typeface="Times New Roman" panose="02020603050405020304" pitchFamily="18" charset="0"/>
              </a:rPr>
              <a:t>Controverses et besoins de recherche</a:t>
            </a:r>
            <a:r>
              <a:rPr lang="fr-FR" dirty="0">
                <a:latin typeface="Times New Roman" panose="02020603050405020304" pitchFamily="18" charset="0"/>
                <a:cs typeface="Times New Roman" panose="02020603050405020304" pitchFamily="18" charset="0"/>
              </a:rPr>
              <a:t>:</a:t>
            </a:r>
          </a:p>
          <a:p>
            <a:r>
              <a:rPr lang="fr-FR" dirty="0">
                <a:latin typeface="Times New Roman" panose="02020603050405020304" pitchFamily="18" charset="0"/>
                <a:cs typeface="Times New Roman" panose="02020603050405020304" pitchFamily="18" charset="0"/>
              </a:rPr>
              <a:t>Malgré les données existantes, le rôle exact de l'HPV dans la cancérogenèse de la prostate reste controversé et nécessite des recherches supplémentaires pour clarifier cette relation</a:t>
            </a:r>
          </a:p>
          <a:p>
            <a:r>
              <a:rPr lang="fr-FR" dirty="0">
                <a:latin typeface="Times New Roman" panose="02020603050405020304" pitchFamily="18" charset="0"/>
                <a:cs typeface="Times New Roman" panose="02020603050405020304" pitchFamily="18" charset="0"/>
              </a:rPr>
              <a:t>Des études de grande envergure et des approches multidisciplinaires sont nécessaires pour mieux comprendre l'implication potentielle de l'HPV dans le cancer de la prostate.</a:t>
            </a:r>
            <a:endParaRPr lang="fr-FR" altLang="fr-FR"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308167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821703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70216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726362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SN" sz="1800" dirty="0">
                <a:effectLst/>
                <a:latin typeface="Arial" panose="020B0604020202020204" pitchFamily="34" charset="0"/>
                <a:ea typeface="Times New Roman" panose="02020603050405020304" pitchFamily="18" charset="0"/>
              </a:rPr>
              <a:t>Plusieurs auteurs ont cherché à </a:t>
            </a:r>
            <a:r>
              <a:rPr lang="fr-SN" sz="1800" dirty="0" err="1">
                <a:effectLst/>
                <a:latin typeface="Arial" panose="020B0604020202020204" pitchFamily="34" charset="0"/>
                <a:ea typeface="Times New Roman" panose="02020603050405020304" pitchFamily="18" charset="0"/>
              </a:rPr>
              <a:t>déterminer</a:t>
            </a:r>
            <a:r>
              <a:rPr lang="fr-SN" sz="1800" dirty="0">
                <a:effectLst/>
                <a:latin typeface="Arial" panose="020B0604020202020204" pitchFamily="34" charset="0"/>
                <a:ea typeface="Times New Roman" panose="02020603050405020304" pitchFamily="18" charset="0"/>
              </a:rPr>
              <a:t> le </a:t>
            </a:r>
            <a:r>
              <a:rPr lang="fr-SN" sz="1800" dirty="0" err="1">
                <a:effectLst/>
                <a:latin typeface="Arial" panose="020B0604020202020204" pitchFamily="34" charset="0"/>
                <a:ea typeface="Times New Roman" panose="02020603050405020304" pitchFamily="18" charset="0"/>
              </a:rPr>
              <a:t>rôle</a:t>
            </a:r>
            <a:r>
              <a:rPr lang="fr-SN" sz="1800" dirty="0">
                <a:effectLst/>
                <a:latin typeface="Arial" panose="020B0604020202020204" pitchFamily="34" charset="0"/>
                <a:ea typeface="Times New Roman" panose="02020603050405020304" pitchFamily="18" charset="0"/>
              </a:rPr>
              <a:t> de l’HPV dans les carcinomes de la muqueuse </a:t>
            </a:r>
            <a:r>
              <a:rPr lang="fr-SN" sz="1800" dirty="0" err="1">
                <a:effectLst/>
                <a:latin typeface="Arial" panose="020B0604020202020204" pitchFamily="34" charset="0"/>
                <a:ea typeface="Times New Roman" panose="02020603050405020304" pitchFamily="18" charset="0"/>
              </a:rPr>
              <a:t>urothéliale</a:t>
            </a:r>
            <a:r>
              <a:rPr lang="fr-SN" sz="1800" dirty="0">
                <a:effectLst/>
                <a:latin typeface="Arial" panose="020B0604020202020204" pitchFamily="34" charset="0"/>
                <a:ea typeface="Times New Roman" panose="02020603050405020304" pitchFamily="18" charset="0"/>
              </a:rPr>
              <a:t>, en raison de sa </a:t>
            </a:r>
            <a:r>
              <a:rPr lang="fr-SN" sz="1800" dirty="0" err="1">
                <a:effectLst/>
                <a:latin typeface="Arial" panose="020B0604020202020204" pitchFamily="34" charset="0"/>
                <a:ea typeface="Times New Roman" panose="02020603050405020304" pitchFamily="18" charset="0"/>
              </a:rPr>
              <a:t>proxi</a:t>
            </a:r>
            <a:r>
              <a:rPr lang="fr-SN" sz="1800" dirty="0">
                <a:effectLst/>
                <a:latin typeface="Arial" panose="020B0604020202020204" pitchFamily="34" charset="0"/>
                <a:ea typeface="Times New Roman" panose="02020603050405020304" pitchFamily="18" charset="0"/>
              </a:rPr>
              <a:t>- mité anatomique avec l’appareil reproducteur. De rares </a:t>
            </a:r>
            <a:r>
              <a:rPr lang="fr-SN" sz="1800" dirty="0" err="1">
                <a:effectLst/>
                <a:latin typeface="Arial" panose="020B0604020202020204" pitchFamily="34" charset="0"/>
                <a:ea typeface="Times New Roman" panose="02020603050405020304" pitchFamily="18" charset="0"/>
              </a:rPr>
              <a:t>études</a:t>
            </a:r>
            <a:r>
              <a:rPr lang="fr-SN" sz="1800" dirty="0">
                <a:effectLst/>
                <a:latin typeface="Arial" panose="020B0604020202020204" pitchFamily="34" charset="0"/>
                <a:ea typeface="Times New Roman" panose="02020603050405020304" pitchFamily="18" charset="0"/>
              </a:rPr>
              <a:t> avaient montré la </a:t>
            </a:r>
            <a:r>
              <a:rPr lang="fr-SN" sz="1800" dirty="0" err="1">
                <a:effectLst/>
                <a:latin typeface="Arial" panose="020B0604020202020204" pitchFamily="34" charset="0"/>
                <a:ea typeface="Times New Roman" panose="02020603050405020304" pitchFamily="18" charset="0"/>
              </a:rPr>
              <a:t>présence</a:t>
            </a:r>
            <a:r>
              <a:rPr lang="fr-SN" sz="1800" dirty="0">
                <a:effectLst/>
                <a:latin typeface="Arial" panose="020B0604020202020204" pitchFamily="34" charset="0"/>
                <a:ea typeface="Times New Roman" panose="02020603050405020304" pitchFamily="18" charset="0"/>
              </a:rPr>
              <a:t> d’une </a:t>
            </a:r>
            <a:r>
              <a:rPr lang="fr-SN" sz="1800" dirty="0" err="1">
                <a:effectLst/>
                <a:latin typeface="Arial" panose="020B0604020202020204" pitchFamily="34" charset="0"/>
                <a:ea typeface="Times New Roman" panose="02020603050405020304" pitchFamily="18" charset="0"/>
              </a:rPr>
              <a:t>éventuelle</a:t>
            </a:r>
            <a:r>
              <a:rPr lang="fr-SN" sz="1800" dirty="0">
                <a:effectLst/>
                <a:latin typeface="Arial" panose="020B0604020202020204" pitchFamily="34" charset="0"/>
                <a:ea typeface="Times New Roman" panose="02020603050405020304" pitchFamily="18" charset="0"/>
              </a:rPr>
              <a:t> infection par HPV dans moins de 10 % de cancers </a:t>
            </a:r>
            <a:r>
              <a:rPr lang="fr-SN" sz="1800" dirty="0" err="1">
                <a:effectLst/>
                <a:latin typeface="Arial" panose="020B0604020202020204" pitchFamily="34" charset="0"/>
                <a:ea typeface="Times New Roman" panose="02020603050405020304" pitchFamily="18" charset="0"/>
              </a:rPr>
              <a:t>vésicaux</a:t>
            </a:r>
            <a:r>
              <a:rPr lang="fr-SN" sz="1800" dirty="0">
                <a:effectLst/>
                <a:latin typeface="Arial" panose="020B0604020202020204" pitchFamily="34" charset="0"/>
                <a:ea typeface="Times New Roman" panose="02020603050405020304" pitchFamily="18" charset="0"/>
              </a:rPr>
              <a:t>, mais la place de l’HPV dans les cancers de la vessie reste </a:t>
            </a:r>
            <a:r>
              <a:rPr lang="fr-SN" sz="1800" dirty="0" err="1">
                <a:effectLst/>
                <a:latin typeface="Arial" panose="020B0604020202020204" pitchFamily="34" charset="0"/>
                <a:ea typeface="Times New Roman" panose="02020603050405020304" pitchFamily="18" charset="0"/>
              </a:rPr>
              <a:t>très</a:t>
            </a:r>
            <a:r>
              <a:rPr lang="fr-SN" sz="1800" dirty="0">
                <a:effectLst/>
                <a:latin typeface="Arial" panose="020B0604020202020204" pitchFamily="34" charset="0"/>
                <a:ea typeface="Times New Roman" panose="02020603050405020304" pitchFamily="18" charset="0"/>
              </a:rPr>
              <a:t> </a:t>
            </a:r>
            <a:r>
              <a:rPr lang="fr-SN" sz="1800" dirty="0" err="1">
                <a:effectLst/>
                <a:latin typeface="Arial" panose="020B0604020202020204" pitchFamily="34" charset="0"/>
                <a:ea typeface="Times New Roman" panose="02020603050405020304" pitchFamily="18" charset="0"/>
              </a:rPr>
              <a:t>discutée</a:t>
            </a:r>
            <a:r>
              <a:rPr lang="fr-SN" sz="1800" dirty="0">
                <a:effectLst/>
                <a:latin typeface="Arial" panose="020B0604020202020204" pitchFamily="34" charset="0"/>
                <a:ea typeface="Times New Roman" panose="02020603050405020304" pitchFamily="18" charset="0"/>
              </a:rPr>
              <a:t>. Ainsi, la recherche d’HPV n’est pas </a:t>
            </a:r>
            <a:r>
              <a:rPr lang="fr-SN" sz="1800" dirty="0" err="1">
                <a:effectLst/>
                <a:latin typeface="Arial" panose="020B0604020202020204" pitchFamily="34" charset="0"/>
                <a:ea typeface="Times New Roman" panose="02020603050405020304" pitchFamily="18" charset="0"/>
              </a:rPr>
              <a:t>effectuée</a:t>
            </a:r>
            <a:r>
              <a:rPr lang="fr-SN" sz="1800" dirty="0">
                <a:effectLst/>
                <a:latin typeface="Arial" panose="020B0604020202020204" pitchFamily="34" charset="0"/>
                <a:ea typeface="Times New Roman" panose="02020603050405020304" pitchFamily="18" charset="0"/>
              </a:rPr>
              <a:t> en routine dans les carcinomes </a:t>
            </a:r>
            <a:r>
              <a:rPr lang="fr-SN" sz="1800" dirty="0" err="1">
                <a:effectLst/>
                <a:latin typeface="Arial" panose="020B0604020202020204" pitchFamily="34" charset="0"/>
                <a:ea typeface="Times New Roman" panose="02020603050405020304" pitchFamily="18" charset="0"/>
              </a:rPr>
              <a:t>vésicaux</a:t>
            </a:r>
            <a:r>
              <a:rPr lang="fr-SN" sz="1800" dirty="0">
                <a:effectLst/>
                <a:latin typeface="Arial" panose="020B0604020202020204" pitchFamily="34" charset="0"/>
                <a:ea typeface="Times New Roman" panose="02020603050405020304" pitchFamily="18" charset="0"/>
              </a:rPr>
              <a:t>. </a:t>
            </a:r>
            <a:endParaRPr lang="fr-SN"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29212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Espace réservé des notes 2"/>
          <p:cNvSpPr>
            <a:spLocks noGrp="1"/>
          </p:cNvSpPr>
          <p:nvPr>
            <p:ph type="body" idx="1"/>
          </p:nvPr>
        </p:nvSpPr>
        <p:spPr>
          <a:xfrm>
            <a:off x="822325" y="7040563"/>
            <a:ext cx="6584950" cy="5761037"/>
          </a:xfrm>
          <a:prstGeom prst="rect">
            <a:avLst/>
          </a:prstGeom>
        </p:spPr>
        <p:txBody>
          <a:bodyPr/>
          <a:lstStyle/>
          <a:p>
            <a:r>
              <a:rPr lang="fr-FR" sz="1200" dirty="0"/>
              <a:t>. Cependant, des analyses par sous-groupes ont révélé une association significative en Asie, ce qui suggère que la relation entre l'HPV et le cancer de la vessie pourrait être influencée par des facteurs tels que la génétique, l'ethnicité, le mode de vie et les comportements sexuels, ainsi que d'autres facteurs de risque inconnus. Ces résultats soulignent la complexité de la relation entre l'HPV et le cancer de la vessie et la nécessité de mener davantage d'études pour clarifier cette association</a:t>
            </a:r>
            <a:endParaRPr lang="fr-FR" dirty="0"/>
          </a:p>
        </p:txBody>
      </p:sp>
    </p:spTree>
    <p:extLst>
      <p:ext uri="{BB962C8B-B14F-4D97-AF65-F5344CB8AC3E}">
        <p14:creationId xmlns:p14="http://schemas.microsoft.com/office/powerpoint/2010/main" val="94749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Espace réservé des notes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Times New Roman" panose="02020603050405020304" pitchFamily="18" charset="0"/>
                <a:cs typeface="Times New Roman" panose="02020603050405020304" pitchFamily="18" charset="0"/>
              </a:rPr>
              <a:t>Les résultats de la méta-analyse ont montré qu'il n'y avait pas d'association statistiquement significative entre l'infection à HPV et le cancer de la vessie, avec un </a:t>
            </a:r>
            <a:r>
              <a:rPr lang="fr-FR" sz="1200" dirty="0" err="1">
                <a:latin typeface="Times New Roman" panose="02020603050405020304" pitchFamily="18" charset="0"/>
                <a:cs typeface="Times New Roman" panose="02020603050405020304" pitchFamily="18" charset="0"/>
              </a:rPr>
              <a:t>odds</a:t>
            </a:r>
            <a:r>
              <a:rPr lang="fr-FR" sz="1200" dirty="0">
                <a:latin typeface="Times New Roman" panose="02020603050405020304" pitchFamily="18" charset="0"/>
                <a:cs typeface="Times New Roman" panose="02020603050405020304" pitchFamily="18" charset="0"/>
              </a:rPr>
              <a:t> ratio (OR) de 2,077 (95% CI 0,940-4,587). </a:t>
            </a:r>
            <a:endParaRPr lang="fr-FR" sz="1200" u="sng" dirty="0">
              <a:latin typeface="Times New Roman" panose="02020603050405020304" pitchFamily="18" charset="0"/>
              <a:cs typeface="Times New Roman" panose="02020603050405020304" pitchFamily="18" charset="0"/>
            </a:endParaRPr>
          </a:p>
          <a:p>
            <a:r>
              <a:rPr lang="fr-FR" sz="1200" dirty="0"/>
              <a:t>Cependant, des analyses par sous-groupes ont révélé une association significative en Asie, ce qui suggère que la relation entre l'HPV et le cancer de la vessie pourrait être influencée par des facteurs tels que la génétique, l'ethnicité, le mode de vie et les comportements sexuels, ainsi que d'autres facteurs de risque inconnus. Ces résultats soulignent la complexité de la relation entre l'HPV et le cancer de la vessie et la nécessité de mener davantage d'études pour clarifier cette association</a:t>
            </a:r>
            <a:endParaRPr lang="fr-FR" dirty="0"/>
          </a:p>
        </p:txBody>
      </p:sp>
    </p:spTree>
    <p:extLst>
      <p:ext uri="{BB962C8B-B14F-4D97-AF65-F5344CB8AC3E}">
        <p14:creationId xmlns:p14="http://schemas.microsoft.com/office/powerpoint/2010/main" val="3356177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Espace réservé des notes 2"/>
          <p:cNvSpPr>
            <a:spLocks noGrp="1"/>
          </p:cNvSpPr>
          <p:nvPr>
            <p:ph type="body" idx="1"/>
          </p:nvPr>
        </p:nvSpPr>
        <p:spPr>
          <a:xfrm>
            <a:off x="822325" y="7040563"/>
            <a:ext cx="6584950" cy="5761037"/>
          </a:xfrm>
          <a:prstGeom prst="rect">
            <a:avLst/>
          </a:prstGeom>
        </p:spPr>
        <p:txBody>
          <a:bodyPr/>
          <a:lstStyle/>
          <a:p>
            <a:endParaRPr lang="fr-FR" dirty="0"/>
          </a:p>
        </p:txBody>
      </p:sp>
    </p:spTree>
    <p:extLst>
      <p:ext uri="{BB962C8B-B14F-4D97-AF65-F5344CB8AC3E}">
        <p14:creationId xmlns:p14="http://schemas.microsoft.com/office/powerpoint/2010/main" val="1177737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3259065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B4150"/>
                </a:solidFill>
                <a:latin typeface="Source Sans Pro" pitchFamily="34" charset="0"/>
                <a:ea typeface="Source Sans Pro" pitchFamily="34" charset="-122"/>
                <a:cs typeface="Source Sans Pro" pitchFamily="34" charset="-120"/>
              </a:rPr>
              <a:t>Les </a:t>
            </a:r>
            <a:r>
              <a:rPr lang="en-US" sz="1200" dirty="0" err="1">
                <a:solidFill>
                  <a:srgbClr val="2B4150"/>
                </a:solidFill>
                <a:latin typeface="Source Sans Pro" pitchFamily="34" charset="0"/>
                <a:ea typeface="Source Sans Pro" pitchFamily="34" charset="-122"/>
                <a:cs typeface="Source Sans Pro" pitchFamily="34" charset="-120"/>
              </a:rPr>
              <a:t>principaux</a:t>
            </a:r>
            <a:r>
              <a:rPr lang="en-US" sz="1200" dirty="0">
                <a:solidFill>
                  <a:srgbClr val="2B4150"/>
                </a:solidFill>
                <a:latin typeface="Source Sans Pro" pitchFamily="34" charset="0"/>
                <a:ea typeface="Source Sans Pro" pitchFamily="34" charset="-122"/>
                <a:cs typeface="Source Sans Pro" pitchFamily="34" charset="-120"/>
              </a:rPr>
              <a:t> </a:t>
            </a:r>
            <a:r>
              <a:rPr lang="en-US" sz="1200" dirty="0" err="1">
                <a:solidFill>
                  <a:srgbClr val="2B4150"/>
                </a:solidFill>
                <a:latin typeface="Source Sans Pro" pitchFamily="34" charset="0"/>
                <a:ea typeface="Source Sans Pro" pitchFamily="34" charset="-122"/>
                <a:cs typeface="Source Sans Pro" pitchFamily="34" charset="-120"/>
              </a:rPr>
              <a:t>facteurs</a:t>
            </a:r>
            <a:r>
              <a:rPr lang="en-US" sz="1200" dirty="0">
                <a:solidFill>
                  <a:srgbClr val="2B4150"/>
                </a:solidFill>
                <a:latin typeface="Source Sans Pro" pitchFamily="34" charset="0"/>
                <a:ea typeface="Source Sans Pro" pitchFamily="34" charset="-122"/>
                <a:cs typeface="Source Sans Pro" pitchFamily="34" charset="-120"/>
              </a:rPr>
              <a:t> de </a:t>
            </a:r>
            <a:r>
              <a:rPr lang="en-US" sz="1200" dirty="0" err="1">
                <a:solidFill>
                  <a:srgbClr val="2B4150"/>
                </a:solidFill>
                <a:latin typeface="Source Sans Pro" pitchFamily="34" charset="0"/>
                <a:ea typeface="Source Sans Pro" pitchFamily="34" charset="-122"/>
                <a:cs typeface="Source Sans Pro" pitchFamily="34" charset="-120"/>
              </a:rPr>
              <a:t>risque</a:t>
            </a:r>
            <a:r>
              <a:rPr lang="en-US" sz="1200" dirty="0">
                <a:solidFill>
                  <a:srgbClr val="2B4150"/>
                </a:solidFill>
                <a:latin typeface="Source Sans Pro" pitchFamily="34" charset="0"/>
                <a:ea typeface="Source Sans Pro" pitchFamily="34" charset="-122"/>
                <a:cs typeface="Source Sans Pro" pitchFamily="34" charset="-120"/>
              </a:rPr>
              <a:t> </a:t>
            </a:r>
            <a:r>
              <a:rPr lang="en-US" sz="1200" dirty="0" err="1">
                <a:solidFill>
                  <a:srgbClr val="2B4150"/>
                </a:solidFill>
                <a:latin typeface="Source Sans Pro" pitchFamily="34" charset="0"/>
                <a:ea typeface="Source Sans Pro" pitchFamily="34" charset="-122"/>
                <a:cs typeface="Source Sans Pro" pitchFamily="34" charset="-120"/>
              </a:rPr>
              <a:t>sont</a:t>
            </a:r>
            <a:r>
              <a:rPr lang="en-US" sz="1200" dirty="0">
                <a:solidFill>
                  <a:srgbClr val="2B4150"/>
                </a:solidFill>
                <a:latin typeface="Source Sans Pro" pitchFamily="34" charset="0"/>
                <a:ea typeface="Source Sans Pro" pitchFamily="34" charset="-122"/>
                <a:cs typeface="Source Sans Pro" pitchFamily="34" charset="-120"/>
              </a:rPr>
              <a:t> le </a:t>
            </a:r>
            <a:r>
              <a:rPr lang="en-US" sz="1200" dirty="0" err="1">
                <a:solidFill>
                  <a:srgbClr val="2B4150"/>
                </a:solidFill>
                <a:latin typeface="Source Sans Pro" pitchFamily="34" charset="0"/>
                <a:ea typeface="Source Sans Pro" pitchFamily="34" charset="-122"/>
                <a:cs typeface="Source Sans Pro" pitchFamily="34" charset="-120"/>
              </a:rPr>
              <a:t>tabagisme</a:t>
            </a:r>
            <a:r>
              <a:rPr lang="en-US" sz="1200" dirty="0">
                <a:solidFill>
                  <a:srgbClr val="2B4150"/>
                </a:solidFill>
                <a:latin typeface="Source Sans Pro" pitchFamily="34" charset="0"/>
                <a:ea typeface="Source Sans Pro" pitchFamily="34" charset="-122"/>
                <a:cs typeface="Source Sans Pro" pitchFamily="34" charset="-120"/>
              </a:rPr>
              <a:t> et </a:t>
            </a:r>
            <a:r>
              <a:rPr lang="en-US" sz="1200" dirty="0" err="1">
                <a:solidFill>
                  <a:srgbClr val="2B4150"/>
                </a:solidFill>
                <a:latin typeface="Source Sans Pro" pitchFamily="34" charset="0"/>
                <a:ea typeface="Source Sans Pro" pitchFamily="34" charset="-122"/>
                <a:cs typeface="Source Sans Pro" pitchFamily="34" charset="-120"/>
              </a:rPr>
              <a:t>l'exposition</a:t>
            </a:r>
            <a:r>
              <a:rPr lang="en-US" sz="1200" dirty="0">
                <a:solidFill>
                  <a:srgbClr val="2B4150"/>
                </a:solidFill>
                <a:latin typeface="Source Sans Pro" pitchFamily="34" charset="0"/>
                <a:ea typeface="Source Sans Pro" pitchFamily="34" charset="-122"/>
                <a:cs typeface="Source Sans Pro" pitchFamily="34" charset="-120"/>
              </a:rPr>
              <a:t> </a:t>
            </a:r>
            <a:r>
              <a:rPr lang="en-US" sz="1200" dirty="0" err="1">
                <a:solidFill>
                  <a:srgbClr val="2B4150"/>
                </a:solidFill>
                <a:latin typeface="Source Sans Pro" pitchFamily="34" charset="0"/>
                <a:ea typeface="Source Sans Pro" pitchFamily="34" charset="-122"/>
                <a:cs typeface="Source Sans Pro" pitchFamily="34" charset="-120"/>
              </a:rPr>
              <a:t>professionnelle</a:t>
            </a:r>
            <a:r>
              <a:rPr lang="en-US" sz="1200" dirty="0">
                <a:solidFill>
                  <a:srgbClr val="2B4150"/>
                </a:solidFill>
                <a:latin typeface="Source Sans Pro" pitchFamily="34" charset="0"/>
                <a:ea typeface="Source Sans Pro" pitchFamily="34" charset="-122"/>
                <a:cs typeface="Source Sans Pro" pitchFamily="34" charset="-120"/>
              </a:rPr>
              <a:t> à </a:t>
            </a:r>
            <a:r>
              <a:rPr lang="en-US" sz="1200" dirty="0" err="1">
                <a:solidFill>
                  <a:srgbClr val="2B4150"/>
                </a:solidFill>
                <a:latin typeface="Source Sans Pro" pitchFamily="34" charset="0"/>
                <a:ea typeface="Source Sans Pro" pitchFamily="34" charset="-122"/>
                <a:cs typeface="Source Sans Pro" pitchFamily="34" charset="-120"/>
              </a:rPr>
              <a:t>certains</a:t>
            </a:r>
            <a:r>
              <a:rPr lang="en-US" sz="1200" dirty="0">
                <a:solidFill>
                  <a:srgbClr val="2B4150"/>
                </a:solidFill>
                <a:latin typeface="Source Sans Pro" pitchFamily="34" charset="0"/>
                <a:ea typeface="Source Sans Pro" pitchFamily="34" charset="-122"/>
                <a:cs typeface="Source Sans Pro" pitchFamily="34" charset="-120"/>
              </a:rPr>
              <a:t> </a:t>
            </a:r>
            <a:r>
              <a:rPr lang="en-US" sz="1200" dirty="0" err="1">
                <a:solidFill>
                  <a:srgbClr val="2B4150"/>
                </a:solidFill>
                <a:latin typeface="Source Sans Pro" pitchFamily="34" charset="0"/>
                <a:ea typeface="Source Sans Pro" pitchFamily="34" charset="-122"/>
                <a:cs typeface="Source Sans Pro" pitchFamily="34" charset="-120"/>
              </a:rPr>
              <a:t>produits</a:t>
            </a:r>
            <a:r>
              <a:rPr lang="en-US" sz="1200" dirty="0">
                <a:solidFill>
                  <a:srgbClr val="2B4150"/>
                </a:solidFill>
                <a:latin typeface="Source Sans Pro" pitchFamily="34" charset="0"/>
                <a:ea typeface="Source Sans Pro" pitchFamily="34" charset="-122"/>
                <a:cs typeface="Source Sans Pro" pitchFamily="34" charset="-120"/>
              </a:rPr>
              <a:t> </a:t>
            </a:r>
            <a:r>
              <a:rPr lang="en-US" sz="1200" dirty="0" err="1">
                <a:solidFill>
                  <a:srgbClr val="2B4150"/>
                </a:solidFill>
                <a:latin typeface="Source Sans Pro" pitchFamily="34" charset="0"/>
                <a:ea typeface="Source Sans Pro" pitchFamily="34" charset="-122"/>
                <a:cs typeface="Source Sans Pro" pitchFamily="34" charset="-120"/>
              </a:rPr>
              <a:t>chimiques</a:t>
            </a:r>
            <a:r>
              <a:rPr lang="en-US" sz="1200" dirty="0">
                <a:solidFill>
                  <a:srgbClr val="2B4150"/>
                </a:solidFill>
                <a:latin typeface="Source Sans Pro" pitchFamily="34" charset="0"/>
                <a:ea typeface="Source Sans Pro" pitchFamily="34" charset="-122"/>
                <a:cs typeface="Source Sans Pro"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B4150"/>
                </a:solidFill>
                <a:latin typeface="Source Sans Pro" pitchFamily="34" charset="0"/>
                <a:ea typeface="Source Sans Pro" pitchFamily="34" charset="-122"/>
                <a:cs typeface="Source Sans Pro" pitchFamily="34" charset="-120"/>
              </a:rPr>
              <a:t>Il </a:t>
            </a:r>
            <a:r>
              <a:rPr lang="en-US" sz="1200" dirty="0" err="1">
                <a:solidFill>
                  <a:srgbClr val="2B4150"/>
                </a:solidFill>
                <a:latin typeface="Source Sans Pro" pitchFamily="34" charset="0"/>
                <a:ea typeface="Source Sans Pro" pitchFamily="34" charset="-122"/>
                <a:cs typeface="Source Sans Pro" pitchFamily="34" charset="-120"/>
              </a:rPr>
              <a:t>est</a:t>
            </a:r>
            <a:r>
              <a:rPr lang="en-US" sz="1200" dirty="0">
                <a:solidFill>
                  <a:srgbClr val="2B4150"/>
                </a:solidFill>
                <a:latin typeface="Source Sans Pro" pitchFamily="34" charset="0"/>
                <a:ea typeface="Source Sans Pro" pitchFamily="34" charset="-122"/>
                <a:cs typeface="Source Sans Pro" pitchFamily="34" charset="-120"/>
              </a:rPr>
              <a:t> important de consulter </a:t>
            </a:r>
            <a:r>
              <a:rPr lang="en-US" sz="1200" dirty="0" err="1">
                <a:solidFill>
                  <a:srgbClr val="2B4150"/>
                </a:solidFill>
                <a:latin typeface="Source Sans Pro" pitchFamily="34" charset="0"/>
                <a:ea typeface="Source Sans Pro" pitchFamily="34" charset="-122"/>
                <a:cs typeface="Source Sans Pro" pitchFamily="34" charset="-120"/>
              </a:rPr>
              <a:t>régulièrement</a:t>
            </a:r>
            <a:r>
              <a:rPr lang="en-US" sz="1200" dirty="0">
                <a:solidFill>
                  <a:srgbClr val="2B4150"/>
                </a:solidFill>
                <a:latin typeface="Source Sans Pro" pitchFamily="34" charset="0"/>
                <a:ea typeface="Source Sans Pro" pitchFamily="34" charset="-122"/>
                <a:cs typeface="Source Sans Pro" pitchFamily="34" charset="-120"/>
              </a:rPr>
              <a:t> son </a:t>
            </a:r>
            <a:r>
              <a:rPr lang="en-US" sz="1200" dirty="0" err="1">
                <a:solidFill>
                  <a:srgbClr val="2B4150"/>
                </a:solidFill>
                <a:latin typeface="Source Sans Pro" pitchFamily="34" charset="0"/>
                <a:ea typeface="Source Sans Pro" pitchFamily="34" charset="-122"/>
                <a:cs typeface="Source Sans Pro" pitchFamily="34" charset="-120"/>
              </a:rPr>
              <a:t>médecin</a:t>
            </a:r>
            <a:r>
              <a:rPr lang="en-US" sz="1200" dirty="0">
                <a:solidFill>
                  <a:srgbClr val="2B4150"/>
                </a:solidFill>
                <a:latin typeface="Source Sans Pro" pitchFamily="34" charset="0"/>
                <a:ea typeface="Source Sans Pro" pitchFamily="34" charset="-122"/>
                <a:cs typeface="Source Sans Pro" pitchFamily="34" charset="-120"/>
              </a:rPr>
              <a:t>, surtout pour les </a:t>
            </a:r>
            <a:r>
              <a:rPr lang="en-US" sz="1200" dirty="0" err="1">
                <a:solidFill>
                  <a:srgbClr val="2B4150"/>
                </a:solidFill>
                <a:latin typeface="Source Sans Pro" pitchFamily="34" charset="0"/>
                <a:ea typeface="Source Sans Pro" pitchFamily="34" charset="-122"/>
                <a:cs typeface="Source Sans Pro" pitchFamily="34" charset="-120"/>
              </a:rPr>
              <a:t>personnes</a:t>
            </a:r>
            <a:r>
              <a:rPr lang="en-US" sz="1200" dirty="0">
                <a:solidFill>
                  <a:srgbClr val="2B4150"/>
                </a:solidFill>
                <a:latin typeface="Source Sans Pro" pitchFamily="34" charset="0"/>
                <a:ea typeface="Source Sans Pro" pitchFamily="34" charset="-122"/>
                <a:cs typeface="Source Sans Pro" pitchFamily="34" charset="-120"/>
              </a:rPr>
              <a:t> à </a:t>
            </a:r>
            <a:r>
              <a:rPr lang="en-US" sz="1200" dirty="0" err="1">
                <a:solidFill>
                  <a:srgbClr val="2B4150"/>
                </a:solidFill>
                <a:latin typeface="Source Sans Pro" pitchFamily="34" charset="0"/>
                <a:ea typeface="Source Sans Pro" pitchFamily="34" charset="-122"/>
                <a:cs typeface="Source Sans Pro" pitchFamily="34" charset="-120"/>
              </a:rPr>
              <a:t>risque</a:t>
            </a:r>
            <a:r>
              <a:rPr lang="en-US" sz="1200" dirty="0">
                <a:solidFill>
                  <a:srgbClr val="2B4150"/>
                </a:solidFill>
                <a:latin typeface="Source Sans Pro" pitchFamily="34" charset="0"/>
                <a:ea typeface="Source Sans Pro" pitchFamily="34" charset="-122"/>
                <a:cs typeface="Source Sans Pro" pitchFamily="34" charset="-120"/>
              </a:rPr>
              <a:t>, </a:t>
            </a:r>
            <a:r>
              <a:rPr lang="en-US" sz="1200" dirty="0" err="1">
                <a:solidFill>
                  <a:srgbClr val="2B4150"/>
                </a:solidFill>
                <a:latin typeface="Source Sans Pro" pitchFamily="34" charset="0"/>
                <a:ea typeface="Source Sans Pro" pitchFamily="34" charset="-122"/>
                <a:cs typeface="Source Sans Pro" pitchFamily="34" charset="-120"/>
              </a:rPr>
              <a:t>afin</a:t>
            </a:r>
            <a:r>
              <a:rPr lang="en-US" sz="1200" dirty="0">
                <a:solidFill>
                  <a:srgbClr val="2B4150"/>
                </a:solidFill>
                <a:latin typeface="Source Sans Pro" pitchFamily="34" charset="0"/>
                <a:ea typeface="Source Sans Pro" pitchFamily="34" charset="-122"/>
                <a:cs typeface="Source Sans Pro" pitchFamily="34" charset="-120"/>
              </a:rPr>
              <a:t> de </a:t>
            </a:r>
            <a:r>
              <a:rPr lang="en-US" sz="1200" dirty="0" err="1">
                <a:solidFill>
                  <a:srgbClr val="2B4150"/>
                </a:solidFill>
                <a:latin typeface="Source Sans Pro" pitchFamily="34" charset="0"/>
                <a:ea typeface="Source Sans Pro" pitchFamily="34" charset="-122"/>
                <a:cs typeface="Source Sans Pro" pitchFamily="34" charset="-120"/>
              </a:rPr>
              <a:t>dépister</a:t>
            </a:r>
            <a:r>
              <a:rPr lang="en-US" sz="1200" dirty="0">
                <a:solidFill>
                  <a:srgbClr val="2B4150"/>
                </a:solidFill>
                <a:latin typeface="Source Sans Pro" pitchFamily="34" charset="0"/>
                <a:ea typeface="Source Sans Pro" pitchFamily="34" charset="-122"/>
                <a:cs typeface="Source Sans Pro" pitchFamily="34" charset="-120"/>
              </a:rPr>
              <a:t> tout </a:t>
            </a:r>
            <a:r>
              <a:rPr lang="en-US" sz="1200" dirty="0" err="1">
                <a:solidFill>
                  <a:srgbClr val="2B4150"/>
                </a:solidFill>
                <a:latin typeface="Source Sans Pro" pitchFamily="34" charset="0"/>
                <a:ea typeface="Source Sans Pro" pitchFamily="34" charset="-122"/>
                <a:cs typeface="Source Sans Pro" pitchFamily="34" charset="-120"/>
              </a:rPr>
              <a:t>signe</a:t>
            </a:r>
            <a:r>
              <a:rPr lang="en-US" sz="1200" dirty="0">
                <a:solidFill>
                  <a:srgbClr val="2B4150"/>
                </a:solidFill>
                <a:latin typeface="Source Sans Pro" pitchFamily="34" charset="0"/>
                <a:ea typeface="Source Sans Pro" pitchFamily="34" charset="-122"/>
                <a:cs typeface="Source Sans Pro" pitchFamily="34" charset="-120"/>
              </a:rPr>
              <a:t> de cancer de la </a:t>
            </a:r>
            <a:r>
              <a:rPr lang="en-US" sz="1200" dirty="0" err="1">
                <a:solidFill>
                  <a:srgbClr val="2B4150"/>
                </a:solidFill>
                <a:latin typeface="Source Sans Pro" pitchFamily="34" charset="0"/>
                <a:ea typeface="Source Sans Pro" pitchFamily="34" charset="-122"/>
                <a:cs typeface="Source Sans Pro" pitchFamily="34" charset="-120"/>
              </a:rPr>
              <a:t>vessie</a:t>
            </a:r>
            <a:r>
              <a:rPr lang="en-US" sz="1200" dirty="0">
                <a:solidFill>
                  <a:srgbClr val="2B4150"/>
                </a:solidFill>
                <a:latin typeface="Source Sans Pro" pitchFamily="34" charset="0"/>
                <a:ea typeface="Source Sans Pro" pitchFamily="34" charset="-122"/>
                <a:cs typeface="Source Sans Pro" pitchFamily="34" charset="-120"/>
              </a:rPr>
              <a:t>.</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70078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15786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virus </a:t>
            </a:r>
            <a:r>
              <a:rPr lang="en-US" dirty="0" err="1"/>
              <a:t>pourraient</a:t>
            </a:r>
            <a:r>
              <a:rPr lang="en-US" dirty="0"/>
              <a:t> augmenter le </a:t>
            </a:r>
            <a:r>
              <a:rPr lang="en-US" dirty="0" err="1"/>
              <a:t>risque</a:t>
            </a:r>
            <a:r>
              <a:rPr lang="en-US" dirty="0"/>
              <a:t> de cancer en raison de la transformation </a:t>
            </a:r>
            <a:r>
              <a:rPr lang="en-US" dirty="0" err="1"/>
              <a:t>cellulaire</a:t>
            </a:r>
            <a:r>
              <a:rPr lang="en-US" dirty="0"/>
              <a:t>, </a:t>
            </a:r>
            <a:r>
              <a:rPr lang="en-US" dirty="0" err="1"/>
              <a:t>interrompant</a:t>
            </a:r>
            <a:r>
              <a:rPr lang="en-US" dirty="0"/>
              <a:t> le </a:t>
            </a:r>
            <a:r>
              <a:rPr lang="en-US" dirty="0" err="1"/>
              <a:t>contrôle</a:t>
            </a:r>
            <a:r>
              <a:rPr lang="en-US" dirty="0"/>
              <a:t> du cycle </a:t>
            </a:r>
            <a:r>
              <a:rPr lang="en-US" dirty="0" err="1"/>
              <a:t>cellulaire</a:t>
            </a:r>
            <a:r>
              <a:rPr lang="en-US" dirty="0"/>
              <a:t>, </a:t>
            </a:r>
            <a:r>
              <a:rPr lang="en-US" dirty="0" err="1"/>
              <a:t>amplifiant</a:t>
            </a:r>
            <a:r>
              <a:rPr lang="en-US" dirty="0"/>
              <a:t> les </a:t>
            </a:r>
            <a:r>
              <a:rPr lang="en-US" dirty="0" err="1"/>
              <a:t>taux</a:t>
            </a:r>
            <a:r>
              <a:rPr lang="en-US" dirty="0"/>
              <a:t> de </a:t>
            </a:r>
            <a:r>
              <a:rPr lang="en-US" dirty="0" err="1"/>
              <a:t>renouvellement</a:t>
            </a:r>
            <a:r>
              <a:rPr lang="en-US" dirty="0"/>
              <a:t> </a:t>
            </a:r>
            <a:r>
              <a:rPr lang="en-US" dirty="0" err="1"/>
              <a:t>cellulaire</a:t>
            </a:r>
            <a:r>
              <a:rPr lang="en-US" dirty="0"/>
              <a:t> et </a:t>
            </a:r>
            <a:r>
              <a:rPr lang="en-US" dirty="0" err="1"/>
              <a:t>supprimant</a:t>
            </a:r>
            <a:r>
              <a:rPr lang="en-US" dirty="0"/>
              <a:t> le </a:t>
            </a:r>
            <a:r>
              <a:rPr lang="en-US" dirty="0" err="1"/>
              <a:t>système</a:t>
            </a:r>
            <a:r>
              <a:rPr lang="en-US" dirty="0"/>
              <a:t> </a:t>
            </a:r>
            <a:r>
              <a:rPr lang="en-US" dirty="0" err="1"/>
              <a:t>immunitaire</a:t>
            </a:r>
            <a:r>
              <a:rPr lang="en-US" dirty="0"/>
              <a:t>. </a:t>
            </a:r>
            <a:r>
              <a:rPr lang="en-US" dirty="0" err="1"/>
              <a:t>L’un</a:t>
            </a:r>
            <a:r>
              <a:rPr lang="en-US" dirty="0"/>
              <a:t> des aspects les plus </a:t>
            </a:r>
            <a:r>
              <a:rPr lang="en-US" dirty="0" err="1"/>
              <a:t>importants</a:t>
            </a:r>
            <a:r>
              <a:rPr lang="en-US" dirty="0"/>
              <a:t> </a:t>
            </a:r>
            <a:r>
              <a:rPr lang="en-US" dirty="0" err="1"/>
              <a:t>est</a:t>
            </a:r>
            <a:r>
              <a:rPr lang="en-US" dirty="0"/>
              <a:t> </a:t>
            </a:r>
            <a:r>
              <a:rPr lang="en-US" dirty="0" err="1"/>
              <a:t>l’inflammation</a:t>
            </a:r>
            <a:r>
              <a:rPr lang="en-US" dirty="0"/>
              <a:t> </a:t>
            </a:r>
            <a:r>
              <a:rPr lang="en-US" dirty="0" err="1"/>
              <a:t>chronique</a:t>
            </a:r>
            <a:r>
              <a:rPr lang="en-US" dirty="0"/>
              <a:t>. Des études </a:t>
            </a:r>
            <a:r>
              <a:rPr lang="en-US" dirty="0" err="1"/>
              <a:t>antérieures</a:t>
            </a:r>
            <a:r>
              <a:rPr lang="en-US" dirty="0"/>
              <a:t> </a:t>
            </a:r>
            <a:r>
              <a:rPr lang="en-US" dirty="0" err="1"/>
              <a:t>ont</a:t>
            </a:r>
            <a:r>
              <a:rPr lang="en-US" dirty="0"/>
              <a:t> </a:t>
            </a:r>
            <a:r>
              <a:rPr lang="en-US" dirty="0" err="1"/>
              <a:t>montré</a:t>
            </a:r>
            <a:r>
              <a:rPr lang="en-US" dirty="0"/>
              <a:t> des </a:t>
            </a:r>
            <a:r>
              <a:rPr lang="en-US" dirty="0" err="1"/>
              <a:t>effets</a:t>
            </a:r>
            <a:r>
              <a:rPr lang="en-US" dirty="0"/>
              <a:t> </a:t>
            </a:r>
            <a:r>
              <a:rPr lang="en-US" dirty="0" err="1"/>
              <a:t>chroniques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6000"/>
              </a:lnSpc>
              <a:spcBef>
                <a:spcPts val="500"/>
              </a:spcBef>
              <a:spcAft>
                <a:spcPts val="500"/>
              </a:spcAft>
              <a:buFont typeface="Courier New" panose="02070309020205020404" pitchFamily="49" charset="0"/>
              <a:buChar char="o"/>
            </a:pPr>
            <a:r>
              <a:rPr lang="fr-FR" sz="1200" kern="0" dirty="0">
                <a:effectLst/>
                <a:latin typeface="Times New Roman" panose="02020603050405020304" pitchFamily="18" charset="0"/>
                <a:ea typeface="Times New Roman" panose="02020603050405020304" pitchFamily="18" charset="0"/>
                <a:cs typeface="Courier New" panose="02070309020205020404" pitchFamily="49" charset="0"/>
              </a:rPr>
              <a:t>Une étude menée au Royaume-Uni a analysé 49 échantillons de tissus prostatiques frais (35 bénins et 14 malins) pour détecter la présence d’ADN viral de 12 types d’HPV à haut risque.</a:t>
            </a:r>
            <a:endParaRPr lang="fr-FR" sz="1100" kern="150" dirty="0">
              <a:effectLst/>
              <a:latin typeface="Courier New" panose="02070309020205020404" pitchFamily="49" charset="0"/>
              <a:ea typeface="Calibri" panose="020F0502020204030204" pitchFamily="34" charset="0"/>
              <a:cs typeface="Courier New" panose="02070309020205020404" pitchFamily="49" charset="0"/>
            </a:endParaRPr>
          </a:p>
          <a:p>
            <a:pPr marL="342900" lvl="0" indent="-342900">
              <a:lnSpc>
                <a:spcPct val="106000"/>
              </a:lnSpc>
              <a:spcBef>
                <a:spcPts val="500"/>
              </a:spcBef>
              <a:spcAft>
                <a:spcPts val="500"/>
              </a:spcAft>
              <a:buFont typeface="Courier New" panose="02070309020205020404" pitchFamily="49" charset="0"/>
              <a:buChar char="o"/>
            </a:pPr>
            <a:r>
              <a:rPr lang="fr-FR" sz="1200" kern="0" dirty="0">
                <a:effectLst/>
                <a:latin typeface="Times New Roman" panose="02020603050405020304" pitchFamily="18" charset="0"/>
                <a:ea typeface="Times New Roman" panose="02020603050405020304" pitchFamily="18" charset="0"/>
                <a:cs typeface="Courier New" panose="02070309020205020404" pitchFamily="49" charset="0"/>
              </a:rPr>
              <a:t>Les résultats ont confirmé la présence d’HPV à haut risque dans 32,7 % des tissus prostatiques analysés, avec l’HPV35 comme type le plus fréquent.</a:t>
            </a:r>
            <a:endParaRPr lang="fr-FR" sz="1100" kern="150" dirty="0">
              <a:effectLst/>
              <a:latin typeface="Courier New" panose="02070309020205020404" pitchFamily="49" charset="0"/>
              <a:ea typeface="Calibri" panose="020F0502020204030204" pitchFamily="34" charset="0"/>
              <a:cs typeface="Courier New" panose="02070309020205020404" pitchFamily="49" charset="0"/>
            </a:endParaRPr>
          </a:p>
          <a:p>
            <a:pPr marL="342900" lvl="0" indent="-342900">
              <a:lnSpc>
                <a:spcPct val="106000"/>
              </a:lnSpc>
              <a:spcBef>
                <a:spcPts val="500"/>
              </a:spcBef>
              <a:spcAft>
                <a:spcPts val="500"/>
              </a:spcAft>
              <a:buFont typeface="Courier New" panose="02070309020205020404" pitchFamily="49" charset="0"/>
              <a:buChar char="o"/>
            </a:pPr>
            <a:r>
              <a:rPr lang="fr-FR" sz="1200" kern="0" dirty="0">
                <a:effectLst/>
                <a:latin typeface="Times New Roman" panose="02020603050405020304" pitchFamily="18" charset="0"/>
                <a:ea typeface="Times New Roman" panose="02020603050405020304" pitchFamily="18" charset="0"/>
                <a:cs typeface="Courier New" panose="02070309020205020404" pitchFamily="49" charset="0"/>
              </a:rPr>
              <a:t>Le taux de positivité pour les HPV à haut risque était plus élevé dans les tissus prostatiques anormaux (adénocarcinome et bénins avec prostatite) par rapport à ceux avec une prostate normale.</a:t>
            </a:r>
          </a:p>
          <a:p>
            <a:pPr marL="342900" lvl="0" indent="-342900">
              <a:lnSpc>
                <a:spcPct val="106000"/>
              </a:lnSpc>
              <a:spcBef>
                <a:spcPts val="500"/>
              </a:spcBef>
              <a:spcAft>
                <a:spcPts val="500"/>
              </a:spcAft>
              <a:buFont typeface="Courier New" panose="02070309020205020404" pitchFamily="49" charset="0"/>
              <a:buChar char="o"/>
            </a:pPr>
            <a:r>
              <a:rPr lang="fr-FR" sz="1200" kern="0" dirty="0">
                <a:effectLst/>
                <a:latin typeface="Times New Roman" panose="02020603050405020304" pitchFamily="18" charset="0"/>
                <a:ea typeface="Times New Roman" panose="02020603050405020304" pitchFamily="18" charset="0"/>
                <a:cs typeface="Courier New" panose="02070309020205020404" pitchFamily="49" charset="0"/>
              </a:rPr>
              <a:t>Bien que l’association entre l’HPV et le cancer de la prostate ne soit pas encore complètement comprise, cette première observation au Royaume-Uni suggère que la présence d’HPV dans les tissus prostatiques pourrait être un facteur lié à la progression de certains cas de cancer de la prostate.</a:t>
            </a:r>
            <a:endParaRPr lang="fr-FR" sz="1200" kern="150" dirty="0">
              <a:effectLst/>
              <a:latin typeface="Courier New" panose="02070309020205020404" pitchFamily="49" charset="0"/>
              <a:ea typeface="Calibri" panose="020F0502020204030204" pitchFamily="34" charset="0"/>
              <a:cs typeface="Courier New" panose="02070309020205020404" pitchFamily="49"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96093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Times New Roman" panose="02020603050405020304" pitchFamily="18" charset="0"/>
                <a:cs typeface="Times New Roman" panose="02020603050405020304" pitchFamily="18" charset="0"/>
              </a:rPr>
              <a:t>Des HPV à haut risque du même type ont été identifiés dans les tissus prostatiques normaux et bénins avant le développement d'un cancer de la prostate HPV positif. Les VPH à haut risque peuvent être associés à une prostatite inflammatoire conduisant à une hyperplasie bénigne de la prostate et plus tard au cancer de la prostate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31360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E827F9-CA9A-C553-3E4E-FC36A929F06F}"/>
              </a:ext>
            </a:extLst>
          </p:cNvPr>
          <p:cNvSpPr>
            <a:spLocks noGrp="1"/>
          </p:cNvSpPr>
          <p:nvPr>
            <p:ph type="ctrTitle"/>
          </p:nvPr>
        </p:nvSpPr>
        <p:spPr>
          <a:xfrm>
            <a:off x="1828800" y="1346836"/>
            <a:ext cx="10972800" cy="2865120"/>
          </a:xfrm>
        </p:spPr>
        <p:txBody>
          <a:bodyPr anchor="b"/>
          <a:lstStyle>
            <a:lvl1pPr algn="ctr">
              <a:defRPr sz="7200"/>
            </a:lvl1pPr>
          </a:lstStyle>
          <a:p>
            <a:r>
              <a:rPr lang="fr-FR"/>
              <a:t>Modifiez le style du titre</a:t>
            </a:r>
          </a:p>
        </p:txBody>
      </p:sp>
      <p:sp>
        <p:nvSpPr>
          <p:cNvPr id="3" name="Sous-titre 2">
            <a:extLst>
              <a:ext uri="{FF2B5EF4-FFF2-40B4-BE49-F238E27FC236}">
                <a16:creationId xmlns:a16="http://schemas.microsoft.com/office/drawing/2014/main" id="{6B79BF3E-43B5-A61B-2BEB-656C57BBFD5A}"/>
              </a:ext>
            </a:extLst>
          </p:cNvPr>
          <p:cNvSpPr>
            <a:spLocks noGrp="1"/>
          </p:cNvSpPr>
          <p:nvPr>
            <p:ph type="subTitle" idx="1"/>
          </p:nvPr>
        </p:nvSpPr>
        <p:spPr>
          <a:xfrm>
            <a:off x="1828800" y="4322446"/>
            <a:ext cx="10972800" cy="1986914"/>
          </a:xfrm>
        </p:spPr>
        <p:txBody>
          <a:bodyPr/>
          <a:lstStyle>
            <a:lvl1pPr marL="0" indent="0" algn="ctr">
              <a:buNone/>
              <a:defRPr sz="2880"/>
            </a:lvl1pPr>
            <a:lvl2pPr marL="548627" indent="0" algn="ctr">
              <a:buNone/>
              <a:defRPr sz="2400"/>
            </a:lvl2pPr>
            <a:lvl3pPr marL="1097252" indent="0" algn="ctr">
              <a:buNone/>
              <a:defRPr sz="2160"/>
            </a:lvl3pPr>
            <a:lvl4pPr marL="1645879" indent="0" algn="ctr">
              <a:buNone/>
              <a:defRPr sz="1920"/>
            </a:lvl4pPr>
            <a:lvl5pPr marL="2194505" indent="0" algn="ctr">
              <a:buNone/>
              <a:defRPr sz="1920"/>
            </a:lvl5pPr>
            <a:lvl6pPr marL="2743132" indent="0" algn="ctr">
              <a:buNone/>
              <a:defRPr sz="1920"/>
            </a:lvl6pPr>
            <a:lvl7pPr marL="3291757" indent="0" algn="ctr">
              <a:buNone/>
              <a:defRPr sz="1920"/>
            </a:lvl7pPr>
            <a:lvl8pPr marL="3840384" indent="0" algn="ctr">
              <a:buNone/>
              <a:defRPr sz="1920"/>
            </a:lvl8pPr>
            <a:lvl9pPr marL="4389011" indent="0" algn="ctr">
              <a:buNone/>
              <a:defRPr sz="192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EC80B1D-8F77-BDD5-4FD4-F4F8B7A19768}"/>
              </a:ext>
            </a:extLst>
          </p:cNvPr>
          <p:cNvSpPr>
            <a:spLocks noGrp="1"/>
          </p:cNvSpPr>
          <p:nvPr>
            <p:ph type="dt" sz="half" idx="10"/>
          </p:nvPr>
        </p:nvSpPr>
        <p:spPr/>
        <p:txBody>
          <a:bodyPr/>
          <a:lstStyle/>
          <a:p>
            <a:fld id="{BBE7A714-A1CB-4053-96AB-72ADAEAF0DBA}" type="datetime1">
              <a:rPr lang="fr-FR" smtClean="0"/>
              <a:t>24/05/2024</a:t>
            </a:fld>
            <a:endParaRPr lang="fr-FR"/>
          </a:p>
        </p:txBody>
      </p:sp>
      <p:sp>
        <p:nvSpPr>
          <p:cNvPr id="5" name="Espace réservé du pied de page 4">
            <a:extLst>
              <a:ext uri="{FF2B5EF4-FFF2-40B4-BE49-F238E27FC236}">
                <a16:creationId xmlns:a16="http://schemas.microsoft.com/office/drawing/2014/main" id="{00F3D9A6-1AC9-E865-4E7F-AFD2ECBB2B1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D84CAB-A504-4D00-FD9C-F9A7D9E3E0B0}"/>
              </a:ext>
            </a:extLst>
          </p:cNvPr>
          <p:cNvSpPr>
            <a:spLocks noGrp="1"/>
          </p:cNvSpPr>
          <p:nvPr>
            <p:ph type="sldNum" sz="quarter" idx="12"/>
          </p:nvPr>
        </p:nvSpPr>
        <p:spPr/>
        <p:txBody>
          <a:bodyPr/>
          <a:lstStyle/>
          <a:p>
            <a:fld id="{4DECC524-A77D-4610-942B-E2FC811035AC}" type="slidenum">
              <a:rPr lang="fr-FR" smtClean="0"/>
              <a:pPr/>
              <a:t>‹N°›</a:t>
            </a:fld>
            <a:endParaRPr lang="fr-FR"/>
          </a:p>
        </p:txBody>
      </p:sp>
    </p:spTree>
    <p:extLst>
      <p:ext uri="{BB962C8B-B14F-4D97-AF65-F5344CB8AC3E}">
        <p14:creationId xmlns:p14="http://schemas.microsoft.com/office/powerpoint/2010/main" val="634062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578ABA-8922-DB26-7816-58F26BD30BC1}"/>
              </a:ext>
            </a:extLst>
          </p:cNvPr>
          <p:cNvSpPr>
            <a:spLocks noGrp="1"/>
          </p:cNvSpPr>
          <p:nvPr>
            <p:ph type="ctrTitle"/>
          </p:nvPr>
        </p:nvSpPr>
        <p:spPr>
          <a:xfrm>
            <a:off x="1280160" y="2354580"/>
            <a:ext cx="11992708" cy="2810462"/>
          </a:xfrm>
        </p:spPr>
        <p:txBody>
          <a:bodyPr/>
          <a:lstStyle/>
          <a:p>
            <a:r>
              <a:rPr lang="en-US" sz="4400" b="1" dirty="0">
                <a:effectLst>
                  <a:outerShdw blurRad="38100" dist="38100" dir="2700000" algn="tl">
                    <a:srgbClr val="000000">
                      <a:alpha val="43137"/>
                    </a:srgbClr>
                  </a:outerShdw>
                </a:effectLst>
                <a:latin typeface="Times New Roman" panose="02020603050405020304" pitchFamily="18" charset="0"/>
                <a:ea typeface="Libre Baskerville" pitchFamily="34" charset="-122"/>
                <a:cs typeface="Times New Roman" panose="02020603050405020304" pitchFamily="18" charset="0"/>
              </a:rPr>
              <a:t>CANCERS DE LA PROSTATE ET DE LA VESSIE ET PAPILLOMAVIRUS HUMAINS (HPV)</a:t>
            </a:r>
            <a:endParaRPr lang="fr-FR" sz="4400" dirty="0"/>
          </a:p>
        </p:txBody>
      </p:sp>
      <p:sp>
        <p:nvSpPr>
          <p:cNvPr id="3" name="Sous-titre 2">
            <a:extLst>
              <a:ext uri="{FF2B5EF4-FFF2-40B4-BE49-F238E27FC236}">
                <a16:creationId xmlns:a16="http://schemas.microsoft.com/office/drawing/2014/main" id="{A5C41DDA-F5EE-2C69-A8E1-89CAB6235F41}"/>
              </a:ext>
            </a:extLst>
          </p:cNvPr>
          <p:cNvSpPr>
            <a:spLocks noGrp="1"/>
          </p:cNvSpPr>
          <p:nvPr>
            <p:ph type="subTitle" idx="1"/>
          </p:nvPr>
        </p:nvSpPr>
        <p:spPr>
          <a:xfrm>
            <a:off x="2171700" y="4616821"/>
            <a:ext cx="10058400" cy="1996042"/>
          </a:xfrm>
        </p:spPr>
        <p:txBody>
          <a:bodyPr/>
          <a:lstStyle/>
          <a:p>
            <a:endParaRPr lang="fr-FR" b="1" dirty="0">
              <a:latin typeface="Times New Roman" panose="02020603050405020304" pitchFamily="18" charset="0"/>
              <a:cs typeface="Times New Roman" panose="02020603050405020304" pitchFamily="18" charset="0"/>
            </a:endParaRPr>
          </a:p>
          <a:p>
            <a:r>
              <a:rPr lang="fr-FR" b="1" dirty="0">
                <a:latin typeface="Times New Roman" panose="02020603050405020304" pitchFamily="18" charset="0"/>
                <a:cs typeface="Times New Roman" panose="02020603050405020304" pitchFamily="18" charset="0"/>
              </a:rPr>
              <a:t>Pr Babacar SINE</a:t>
            </a:r>
            <a:br>
              <a:rPr lang="fr-FR" b="1" dirty="0">
                <a:latin typeface="Times New Roman" panose="02020603050405020304" pitchFamily="18" charset="0"/>
                <a:cs typeface="Times New Roman" panose="02020603050405020304" pitchFamily="18" charset="0"/>
              </a:rPr>
            </a:br>
            <a:r>
              <a:rPr lang="fr-FR" b="1" dirty="0">
                <a:latin typeface="Times New Roman" panose="02020603050405020304" pitchFamily="18" charset="0"/>
                <a:cs typeface="Times New Roman" panose="02020603050405020304" pitchFamily="18" charset="0"/>
              </a:rPr>
              <a:t>Dr Junior Caleb WALID</a:t>
            </a:r>
          </a:p>
        </p:txBody>
      </p:sp>
      <p:sp>
        <p:nvSpPr>
          <p:cNvPr id="4" name="Espace réservé du numéro de diapositive 3">
            <a:extLst>
              <a:ext uri="{FF2B5EF4-FFF2-40B4-BE49-F238E27FC236}">
                <a16:creationId xmlns:a16="http://schemas.microsoft.com/office/drawing/2014/main" id="{2C0F0336-28F6-A7A8-D923-3FA8BEBF0A65}"/>
              </a:ext>
            </a:extLst>
          </p:cNvPr>
          <p:cNvSpPr>
            <a:spLocks noGrp="1"/>
          </p:cNvSpPr>
          <p:nvPr>
            <p:ph type="sldNum" sz="quarter" idx="12"/>
          </p:nvPr>
        </p:nvSpPr>
        <p:spPr/>
        <p:txBody>
          <a:bodyPr/>
          <a:lstStyle/>
          <a:p>
            <a:fld id="{4DECC524-A77D-4610-942B-E2FC811035AC}" type="slidenum">
              <a:rPr lang="fr-FR" smtClean="0"/>
              <a:pPr/>
              <a:t>1</a:t>
            </a:fld>
            <a:endParaRPr lang="fr-FR"/>
          </a:p>
        </p:txBody>
      </p:sp>
      <p:pic>
        <p:nvPicPr>
          <p:cNvPr id="6" name="Image 5">
            <a:extLst>
              <a:ext uri="{FF2B5EF4-FFF2-40B4-BE49-F238E27FC236}">
                <a16:creationId xmlns:a16="http://schemas.microsoft.com/office/drawing/2014/main" id="{9A5E8BCA-24CE-DD6D-673E-C01FCC2D27C2}"/>
              </a:ext>
            </a:extLst>
          </p:cNvPr>
          <p:cNvPicPr>
            <a:picLocks noChangeAspect="1"/>
          </p:cNvPicPr>
          <p:nvPr/>
        </p:nvPicPr>
        <p:blipFill>
          <a:blip r:embed="rId2"/>
          <a:stretch>
            <a:fillRect/>
          </a:stretch>
        </p:blipFill>
        <p:spPr>
          <a:xfrm>
            <a:off x="0" y="-7439"/>
            <a:ext cx="14630400" cy="3162119"/>
          </a:xfrm>
          <a:prstGeom prst="rect">
            <a:avLst/>
          </a:prstGeom>
        </p:spPr>
      </p:pic>
      <p:pic>
        <p:nvPicPr>
          <p:cNvPr id="8" name="Image 7">
            <a:extLst>
              <a:ext uri="{FF2B5EF4-FFF2-40B4-BE49-F238E27FC236}">
                <a16:creationId xmlns:a16="http://schemas.microsoft.com/office/drawing/2014/main" id="{03388B7F-F036-AD72-701F-81F07364A118}"/>
              </a:ext>
            </a:extLst>
          </p:cNvPr>
          <p:cNvPicPr>
            <a:picLocks noChangeAspect="1"/>
          </p:cNvPicPr>
          <p:nvPr/>
        </p:nvPicPr>
        <p:blipFill>
          <a:blip r:embed="rId3"/>
          <a:stretch>
            <a:fillRect/>
          </a:stretch>
        </p:blipFill>
        <p:spPr>
          <a:xfrm>
            <a:off x="0" y="6451152"/>
            <a:ext cx="14630400" cy="1814584"/>
          </a:xfrm>
          <a:prstGeom prst="rect">
            <a:avLst/>
          </a:prstGeom>
        </p:spPr>
      </p:pic>
    </p:spTree>
    <p:extLst>
      <p:ext uri="{BB962C8B-B14F-4D97-AF65-F5344CB8AC3E}">
        <p14:creationId xmlns:p14="http://schemas.microsoft.com/office/powerpoint/2010/main" val="774308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E83D7F1-7B28-9D7F-AB87-0FB23D68E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 y="136524"/>
            <a:ext cx="13620749" cy="3444876"/>
          </a:xfrm>
          <a:prstGeom prst="rect">
            <a:avLst/>
          </a:prstGeom>
        </p:spPr>
      </p:pic>
      <p:pic>
        <p:nvPicPr>
          <p:cNvPr id="9" name="Image 8">
            <a:extLst>
              <a:ext uri="{FF2B5EF4-FFF2-40B4-BE49-F238E27FC236}">
                <a16:creationId xmlns:a16="http://schemas.microsoft.com/office/drawing/2014/main" id="{EC13447D-EE17-FD87-35C3-62856B6F2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750" y="3581400"/>
            <a:ext cx="12458700" cy="4511676"/>
          </a:xfrm>
          <a:prstGeom prst="rect">
            <a:avLst/>
          </a:prstGeom>
        </p:spPr>
      </p:pic>
      <p:sp>
        <p:nvSpPr>
          <p:cNvPr id="10" name="Ellipse 9">
            <a:extLst>
              <a:ext uri="{FF2B5EF4-FFF2-40B4-BE49-F238E27FC236}">
                <a16:creationId xmlns:a16="http://schemas.microsoft.com/office/drawing/2014/main" id="{C901ABFD-1C55-EB43-4D5D-A9A01C8BB547}"/>
              </a:ext>
            </a:extLst>
          </p:cNvPr>
          <p:cNvSpPr/>
          <p:nvPr/>
        </p:nvSpPr>
        <p:spPr>
          <a:xfrm>
            <a:off x="1047749" y="4917989"/>
            <a:ext cx="11012445" cy="66726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E897D5C-BD68-6801-B196-075E1DE66A05}"/>
              </a:ext>
            </a:extLst>
          </p:cNvPr>
          <p:cNvSpPr/>
          <p:nvPr/>
        </p:nvSpPr>
        <p:spPr>
          <a:xfrm>
            <a:off x="1047749" y="6153665"/>
            <a:ext cx="4562220" cy="120624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418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0"/>
          <p:cNvSpPr/>
          <p:nvPr/>
        </p:nvSpPr>
        <p:spPr>
          <a:xfrm>
            <a:off x="-677722" y="0"/>
            <a:ext cx="14630400" cy="8229600"/>
          </a:xfrm>
          <a:prstGeom prst="rect">
            <a:avLst/>
          </a:prstGeom>
          <a:solidFill>
            <a:srgbClr val="FFFDFA"/>
          </a:solidFill>
          <a:ln/>
        </p:spPr>
        <p:txBody>
          <a:bodyPr/>
          <a:lstStyle/>
          <a:p>
            <a:endParaRPr lang="fr-FR"/>
          </a:p>
        </p:txBody>
      </p:sp>
      <p:pic>
        <p:nvPicPr>
          <p:cNvPr id="7" name="Image 6">
            <a:extLst>
              <a:ext uri="{FF2B5EF4-FFF2-40B4-BE49-F238E27FC236}">
                <a16:creationId xmlns:a16="http://schemas.microsoft.com/office/drawing/2014/main" id="{821A994B-458D-654F-1654-D0A060AF1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4"/>
            <a:ext cx="14630400" cy="4147740"/>
          </a:xfrm>
          <a:prstGeom prst="rect">
            <a:avLst/>
          </a:prstGeom>
        </p:spPr>
      </p:pic>
      <p:sp>
        <p:nvSpPr>
          <p:cNvPr id="8" name="ZoneTexte 7">
            <a:extLst>
              <a:ext uri="{FF2B5EF4-FFF2-40B4-BE49-F238E27FC236}">
                <a16:creationId xmlns:a16="http://schemas.microsoft.com/office/drawing/2014/main" id="{76DA1F72-28F2-E67F-4714-A2BDF452B4D6}"/>
              </a:ext>
            </a:extLst>
          </p:cNvPr>
          <p:cNvSpPr txBox="1"/>
          <p:nvPr/>
        </p:nvSpPr>
        <p:spPr>
          <a:xfrm>
            <a:off x="-71128" y="4398123"/>
            <a:ext cx="14630400" cy="3316742"/>
          </a:xfrm>
          <a:prstGeom prst="rect">
            <a:avLst/>
          </a:prstGeom>
          <a:noFill/>
        </p:spPr>
        <p:txBody>
          <a:bodyPr wrap="square">
            <a:spAutoFit/>
          </a:bodyPr>
          <a:lstStyle/>
          <a:p>
            <a:pPr>
              <a:lnSpc>
                <a:spcPct val="150000"/>
              </a:lnSpc>
            </a:pPr>
            <a:r>
              <a:rPr lang="fr-FR" sz="3600" dirty="0">
                <a:latin typeface="Times New Roman" panose="02020603050405020304" pitchFamily="18" charset="0"/>
                <a:cs typeface="Times New Roman" panose="02020603050405020304" pitchFamily="18" charset="0"/>
              </a:rPr>
              <a:t>Dans 26 études cas-témoins, des VPH à haut risque ont été identifiés dans les affections bénignes et malignes de la prostate. Des VPH à haut risque ont été identifiés dans </a:t>
            </a:r>
            <a:r>
              <a:rPr lang="fr-FR" sz="3600" b="1" dirty="0">
                <a:latin typeface="Times New Roman" panose="02020603050405020304" pitchFamily="18" charset="0"/>
                <a:cs typeface="Times New Roman" panose="02020603050405020304" pitchFamily="18" charset="0"/>
              </a:rPr>
              <a:t>325 (22,6 %) </a:t>
            </a:r>
            <a:r>
              <a:rPr lang="fr-FR" sz="3600" dirty="0">
                <a:latin typeface="Times New Roman" panose="02020603050405020304" pitchFamily="18" charset="0"/>
                <a:cs typeface="Times New Roman" panose="02020603050405020304" pitchFamily="18" charset="0"/>
              </a:rPr>
              <a:t>des 1 284 cancers de la prostate et dans </a:t>
            </a:r>
            <a:r>
              <a:rPr lang="fr-FR" sz="3600" b="1" dirty="0">
                <a:latin typeface="Times New Roman" panose="02020603050405020304" pitchFamily="18" charset="0"/>
                <a:cs typeface="Times New Roman" panose="02020603050405020304" pitchFamily="18" charset="0"/>
              </a:rPr>
              <a:t>113 (8,6 %) </a:t>
            </a:r>
            <a:r>
              <a:rPr lang="fr-FR" sz="3600" dirty="0">
                <a:latin typeface="Times New Roman" panose="02020603050405020304" pitchFamily="18" charset="0"/>
                <a:cs typeface="Times New Roman" panose="02020603050405020304" pitchFamily="18" charset="0"/>
              </a:rPr>
              <a:t>des 1 313 témoins de la prostate normale ou bénigne </a:t>
            </a:r>
            <a:r>
              <a:rPr lang="fr-FR" sz="3600" b="1" dirty="0">
                <a:solidFill>
                  <a:srgbClr val="FF0000"/>
                </a:solidFill>
                <a:latin typeface="Times New Roman" panose="02020603050405020304" pitchFamily="18" charset="0"/>
                <a:cs typeface="Times New Roman" panose="02020603050405020304" pitchFamily="18" charset="0"/>
              </a:rPr>
              <a:t>( </a:t>
            </a:r>
            <a:r>
              <a:rPr lang="fr-FR" sz="3600" b="1" i="1" dirty="0">
                <a:solidFill>
                  <a:srgbClr val="FF0000"/>
                </a:solidFill>
                <a:latin typeface="Times New Roman" panose="02020603050405020304" pitchFamily="18" charset="0"/>
                <a:cs typeface="Times New Roman" panose="02020603050405020304" pitchFamily="18" charset="0"/>
              </a:rPr>
              <a:t>p </a:t>
            </a:r>
            <a:r>
              <a:rPr lang="fr-FR" sz="3600" b="1" dirty="0">
                <a:solidFill>
                  <a:srgbClr val="FF0000"/>
                </a:solidFill>
                <a:latin typeface="Times New Roman" panose="02020603050405020304" pitchFamily="18" charset="0"/>
                <a:cs typeface="Times New Roman" panose="02020603050405020304" pitchFamily="18" charset="0"/>
              </a:rPr>
              <a:t>= 0,001). </a:t>
            </a:r>
          </a:p>
        </p:txBody>
      </p:sp>
      <p:pic>
        <p:nvPicPr>
          <p:cNvPr id="12" name="Espace réservé du contenu 5">
            <a:extLst>
              <a:ext uri="{FF2B5EF4-FFF2-40B4-BE49-F238E27FC236}">
                <a16:creationId xmlns:a16="http://schemas.microsoft.com/office/drawing/2014/main" id="{D3CDC49C-0518-93E9-433C-5A229C655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523"/>
            <a:ext cx="2229161" cy="685896"/>
          </a:xfrm>
          <a:prstGeom prst="rect">
            <a:avLst/>
          </a:prstGeom>
        </p:spPr>
      </p:pic>
    </p:spTree>
    <p:extLst>
      <p:ext uri="{BB962C8B-B14F-4D97-AF65-F5344CB8AC3E}">
        <p14:creationId xmlns:p14="http://schemas.microsoft.com/office/powerpoint/2010/main" val="3739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B7B54A9-CFB3-12E3-E7C3-E72DE3EC734E}"/>
              </a:ext>
            </a:extLst>
          </p:cNvPr>
          <p:cNvSpPr>
            <a:spLocks noGrp="1"/>
          </p:cNvSpPr>
          <p:nvPr>
            <p:ph type="sldNum" sz="quarter" idx="12"/>
          </p:nvPr>
        </p:nvSpPr>
        <p:spPr/>
        <p:txBody>
          <a:bodyPr/>
          <a:lstStyle/>
          <a:p>
            <a:fld id="{4DECC524-A77D-4610-942B-E2FC811035AC}" type="slidenum">
              <a:rPr lang="fr-FR" smtClean="0"/>
              <a:pPr/>
              <a:t>12</a:t>
            </a:fld>
            <a:endParaRPr lang="fr-FR"/>
          </a:p>
        </p:txBody>
      </p:sp>
      <p:pic>
        <p:nvPicPr>
          <p:cNvPr id="6" name="Image 5">
            <a:extLst>
              <a:ext uri="{FF2B5EF4-FFF2-40B4-BE49-F238E27FC236}">
                <a16:creationId xmlns:a16="http://schemas.microsoft.com/office/drawing/2014/main" id="{A74E4498-619B-7C78-D1F9-F6FF909952DE}"/>
              </a:ext>
            </a:extLst>
          </p:cNvPr>
          <p:cNvPicPr>
            <a:picLocks noChangeAspect="1"/>
          </p:cNvPicPr>
          <p:nvPr/>
        </p:nvPicPr>
        <p:blipFill>
          <a:blip r:embed="rId3"/>
          <a:stretch>
            <a:fillRect/>
          </a:stretch>
        </p:blipFill>
        <p:spPr>
          <a:xfrm>
            <a:off x="0" y="1619250"/>
            <a:ext cx="14630400" cy="6610350"/>
          </a:xfrm>
          <a:prstGeom prst="rect">
            <a:avLst/>
          </a:prstGeom>
        </p:spPr>
      </p:pic>
      <p:pic>
        <p:nvPicPr>
          <p:cNvPr id="8" name="Image 7">
            <a:extLst>
              <a:ext uri="{FF2B5EF4-FFF2-40B4-BE49-F238E27FC236}">
                <a16:creationId xmlns:a16="http://schemas.microsoft.com/office/drawing/2014/main" id="{2954F0F7-E875-869A-0B48-056CC01452D3}"/>
              </a:ext>
            </a:extLst>
          </p:cNvPr>
          <p:cNvPicPr>
            <a:picLocks noChangeAspect="1"/>
          </p:cNvPicPr>
          <p:nvPr/>
        </p:nvPicPr>
        <p:blipFill>
          <a:blip r:embed="rId4"/>
          <a:stretch>
            <a:fillRect/>
          </a:stretch>
        </p:blipFill>
        <p:spPr>
          <a:xfrm>
            <a:off x="1325880" y="54611"/>
            <a:ext cx="11612880" cy="1564639"/>
          </a:xfrm>
          <a:prstGeom prst="rect">
            <a:avLst/>
          </a:prstGeom>
        </p:spPr>
      </p:pic>
    </p:spTree>
    <p:extLst>
      <p:ext uri="{BB962C8B-B14F-4D97-AF65-F5344CB8AC3E}">
        <p14:creationId xmlns:p14="http://schemas.microsoft.com/office/powerpoint/2010/main" val="54602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12B8B72-6921-DB3D-D502-289FE2534329}"/>
              </a:ext>
            </a:extLst>
          </p:cNvPr>
          <p:cNvSpPr>
            <a:spLocks noGrp="1"/>
          </p:cNvSpPr>
          <p:nvPr>
            <p:ph type="sldNum" sz="quarter" idx="12"/>
          </p:nvPr>
        </p:nvSpPr>
        <p:spPr/>
        <p:txBody>
          <a:bodyPr/>
          <a:lstStyle/>
          <a:p>
            <a:fld id="{4DECC524-A77D-4610-942B-E2FC811035AC}" type="slidenum">
              <a:rPr lang="fr-FR" smtClean="0"/>
              <a:pPr/>
              <a:t>13</a:t>
            </a:fld>
            <a:endParaRPr lang="fr-FR"/>
          </a:p>
        </p:txBody>
      </p:sp>
      <p:pic>
        <p:nvPicPr>
          <p:cNvPr id="5" name="Image 4">
            <a:extLst>
              <a:ext uri="{FF2B5EF4-FFF2-40B4-BE49-F238E27FC236}">
                <a16:creationId xmlns:a16="http://schemas.microsoft.com/office/drawing/2014/main" id="{78AE2626-0467-183F-CDBA-BF382DEBD740}"/>
              </a:ext>
            </a:extLst>
          </p:cNvPr>
          <p:cNvPicPr>
            <a:picLocks noChangeAspect="1"/>
          </p:cNvPicPr>
          <p:nvPr/>
        </p:nvPicPr>
        <p:blipFill>
          <a:blip r:embed="rId3"/>
          <a:stretch>
            <a:fillRect/>
          </a:stretch>
        </p:blipFill>
        <p:spPr>
          <a:xfrm>
            <a:off x="1325880" y="54611"/>
            <a:ext cx="11612880" cy="1564639"/>
          </a:xfrm>
          <a:prstGeom prst="rect">
            <a:avLst/>
          </a:prstGeom>
        </p:spPr>
      </p:pic>
      <p:pic>
        <p:nvPicPr>
          <p:cNvPr id="7" name="Image 6">
            <a:extLst>
              <a:ext uri="{FF2B5EF4-FFF2-40B4-BE49-F238E27FC236}">
                <a16:creationId xmlns:a16="http://schemas.microsoft.com/office/drawing/2014/main" id="{E1CF9B99-0213-77B6-30A7-AB9A4D17062C}"/>
              </a:ext>
            </a:extLst>
          </p:cNvPr>
          <p:cNvPicPr>
            <a:picLocks noChangeAspect="1"/>
          </p:cNvPicPr>
          <p:nvPr/>
        </p:nvPicPr>
        <p:blipFill>
          <a:blip r:embed="rId4"/>
          <a:stretch>
            <a:fillRect/>
          </a:stretch>
        </p:blipFill>
        <p:spPr>
          <a:xfrm>
            <a:off x="662940" y="1619249"/>
            <a:ext cx="12778740" cy="6555739"/>
          </a:xfrm>
          <a:prstGeom prst="rect">
            <a:avLst/>
          </a:prstGeom>
        </p:spPr>
      </p:pic>
    </p:spTree>
    <p:extLst>
      <p:ext uri="{BB962C8B-B14F-4D97-AF65-F5344CB8AC3E}">
        <p14:creationId xmlns:p14="http://schemas.microsoft.com/office/powerpoint/2010/main" val="2158913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4024582-F69C-E0C9-C89E-C33B256EC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72" y="79881"/>
            <a:ext cx="14394827" cy="1575923"/>
          </a:xfrm>
          <a:prstGeom prst="rect">
            <a:avLst/>
          </a:prstGeom>
        </p:spPr>
      </p:pic>
      <p:pic>
        <p:nvPicPr>
          <p:cNvPr id="8" name="Image 7">
            <a:extLst>
              <a:ext uri="{FF2B5EF4-FFF2-40B4-BE49-F238E27FC236}">
                <a16:creationId xmlns:a16="http://schemas.microsoft.com/office/drawing/2014/main" id="{5FF80BB7-066F-A4E8-49AD-8E3BC0F87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847" y="1655804"/>
            <a:ext cx="14073552" cy="6197353"/>
          </a:xfrm>
          <a:prstGeom prst="rect">
            <a:avLst/>
          </a:prstGeom>
        </p:spPr>
      </p:pic>
      <p:sp>
        <p:nvSpPr>
          <p:cNvPr id="10" name="Ellipse 9">
            <a:extLst>
              <a:ext uri="{FF2B5EF4-FFF2-40B4-BE49-F238E27FC236}">
                <a16:creationId xmlns:a16="http://schemas.microsoft.com/office/drawing/2014/main" id="{2B752B02-4AAD-E9FB-2BE3-2EDBD438EB7B}"/>
              </a:ext>
            </a:extLst>
          </p:cNvPr>
          <p:cNvSpPr/>
          <p:nvPr/>
        </p:nvSpPr>
        <p:spPr>
          <a:xfrm rot="16200000">
            <a:off x="1614685" y="3801143"/>
            <a:ext cx="6794211" cy="190294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0546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2C66CFB-569E-C3E9-BF22-30297FA800E5}"/>
              </a:ext>
            </a:extLst>
          </p:cNvPr>
          <p:cNvSpPr>
            <a:spLocks noGrp="1"/>
          </p:cNvSpPr>
          <p:nvPr>
            <p:ph type="sldNum" sz="quarter" idx="12"/>
          </p:nvPr>
        </p:nvSpPr>
        <p:spPr/>
        <p:txBody>
          <a:bodyPr/>
          <a:lstStyle/>
          <a:p>
            <a:fld id="{4DECC524-A77D-4610-942B-E2FC811035AC}" type="slidenum">
              <a:rPr lang="fr-FR" smtClean="0"/>
              <a:pPr/>
              <a:t>15</a:t>
            </a:fld>
            <a:endParaRPr lang="fr-FR"/>
          </a:p>
        </p:txBody>
      </p:sp>
      <p:pic>
        <p:nvPicPr>
          <p:cNvPr id="6" name="Image 5">
            <a:extLst>
              <a:ext uri="{FF2B5EF4-FFF2-40B4-BE49-F238E27FC236}">
                <a16:creationId xmlns:a16="http://schemas.microsoft.com/office/drawing/2014/main" id="{107C556B-616A-BE4C-230D-CF16F5C197BB}"/>
              </a:ext>
            </a:extLst>
          </p:cNvPr>
          <p:cNvPicPr>
            <a:picLocks noChangeAspect="1"/>
          </p:cNvPicPr>
          <p:nvPr/>
        </p:nvPicPr>
        <p:blipFill>
          <a:blip r:embed="rId2"/>
          <a:stretch>
            <a:fillRect/>
          </a:stretch>
        </p:blipFill>
        <p:spPr>
          <a:xfrm>
            <a:off x="316295" y="4359910"/>
            <a:ext cx="14224563" cy="3504166"/>
          </a:xfrm>
          <a:prstGeom prst="rect">
            <a:avLst/>
          </a:prstGeom>
        </p:spPr>
      </p:pic>
      <p:pic>
        <p:nvPicPr>
          <p:cNvPr id="8" name="Image 7">
            <a:extLst>
              <a:ext uri="{FF2B5EF4-FFF2-40B4-BE49-F238E27FC236}">
                <a16:creationId xmlns:a16="http://schemas.microsoft.com/office/drawing/2014/main" id="{6FFE3CDF-7992-DDC0-9E8E-DAFF1605B109}"/>
              </a:ext>
            </a:extLst>
          </p:cNvPr>
          <p:cNvPicPr>
            <a:picLocks noChangeAspect="1"/>
          </p:cNvPicPr>
          <p:nvPr/>
        </p:nvPicPr>
        <p:blipFill>
          <a:blip r:embed="rId3"/>
          <a:stretch>
            <a:fillRect/>
          </a:stretch>
        </p:blipFill>
        <p:spPr>
          <a:xfrm>
            <a:off x="1280160" y="186690"/>
            <a:ext cx="12156776" cy="3502800"/>
          </a:xfrm>
          <a:prstGeom prst="rect">
            <a:avLst/>
          </a:prstGeom>
        </p:spPr>
      </p:pic>
      <p:sp>
        <p:nvSpPr>
          <p:cNvPr id="9" name="Cadre 8">
            <a:extLst>
              <a:ext uri="{FF2B5EF4-FFF2-40B4-BE49-F238E27FC236}">
                <a16:creationId xmlns:a16="http://schemas.microsoft.com/office/drawing/2014/main" id="{C286EF77-BB3D-A8A9-C60E-4B383E73B07F}"/>
              </a:ext>
            </a:extLst>
          </p:cNvPr>
          <p:cNvSpPr/>
          <p:nvPr/>
        </p:nvSpPr>
        <p:spPr>
          <a:xfrm>
            <a:off x="2727701" y="4370522"/>
            <a:ext cx="2913681" cy="759417"/>
          </a:xfrm>
          <a:prstGeom prst="frame">
            <a:avLst>
              <a:gd name="adj1" fmla="val 8418"/>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tx1"/>
              </a:solidFill>
            </a:endParaRPr>
          </a:p>
        </p:txBody>
      </p:sp>
      <p:sp>
        <p:nvSpPr>
          <p:cNvPr id="10" name="Cadre 9">
            <a:extLst>
              <a:ext uri="{FF2B5EF4-FFF2-40B4-BE49-F238E27FC236}">
                <a16:creationId xmlns:a16="http://schemas.microsoft.com/office/drawing/2014/main" id="{EC57BDFA-A367-984F-3557-A4D5E5737F9E}"/>
              </a:ext>
            </a:extLst>
          </p:cNvPr>
          <p:cNvSpPr/>
          <p:nvPr/>
        </p:nvSpPr>
        <p:spPr>
          <a:xfrm>
            <a:off x="4739897" y="5173852"/>
            <a:ext cx="6062422" cy="759417"/>
          </a:xfrm>
          <a:prstGeom prst="frame">
            <a:avLst>
              <a:gd name="adj1" fmla="val 8418"/>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tx1"/>
              </a:solidFill>
            </a:endParaRPr>
          </a:p>
        </p:txBody>
      </p:sp>
      <p:sp>
        <p:nvSpPr>
          <p:cNvPr id="11" name="Cadre 10">
            <a:extLst>
              <a:ext uri="{FF2B5EF4-FFF2-40B4-BE49-F238E27FC236}">
                <a16:creationId xmlns:a16="http://schemas.microsoft.com/office/drawing/2014/main" id="{BAEF5D5A-D699-9197-7DE0-B1B62A1F0B58}"/>
              </a:ext>
            </a:extLst>
          </p:cNvPr>
          <p:cNvSpPr/>
          <p:nvPr/>
        </p:nvSpPr>
        <p:spPr>
          <a:xfrm>
            <a:off x="5310750" y="5977180"/>
            <a:ext cx="6684937" cy="759417"/>
          </a:xfrm>
          <a:prstGeom prst="frame">
            <a:avLst>
              <a:gd name="adj1" fmla="val 8418"/>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tx1"/>
              </a:solidFill>
            </a:endParaRPr>
          </a:p>
        </p:txBody>
      </p:sp>
      <p:sp>
        <p:nvSpPr>
          <p:cNvPr id="12" name="Cadre 11">
            <a:extLst>
              <a:ext uri="{FF2B5EF4-FFF2-40B4-BE49-F238E27FC236}">
                <a16:creationId xmlns:a16="http://schemas.microsoft.com/office/drawing/2014/main" id="{F1FBAE27-4984-E8EA-7DD1-07F5650DFCFD}"/>
              </a:ext>
            </a:extLst>
          </p:cNvPr>
          <p:cNvSpPr/>
          <p:nvPr/>
        </p:nvSpPr>
        <p:spPr>
          <a:xfrm>
            <a:off x="8547314" y="6765011"/>
            <a:ext cx="6684937" cy="759417"/>
          </a:xfrm>
          <a:prstGeom prst="frame">
            <a:avLst>
              <a:gd name="adj1" fmla="val 8418"/>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810457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57B06B7-EDE4-4AD7-D09C-E3A62E16B30A}"/>
              </a:ext>
            </a:extLst>
          </p:cNvPr>
          <p:cNvPicPr>
            <a:picLocks noChangeAspect="1"/>
          </p:cNvPicPr>
          <p:nvPr/>
        </p:nvPicPr>
        <p:blipFill>
          <a:blip r:embed="rId3"/>
          <a:stretch>
            <a:fillRect/>
          </a:stretch>
        </p:blipFill>
        <p:spPr>
          <a:xfrm>
            <a:off x="0" y="1016000"/>
            <a:ext cx="5547360" cy="8209280"/>
          </a:xfrm>
          <a:prstGeom prst="rect">
            <a:avLst/>
          </a:prstGeom>
        </p:spPr>
      </p:pic>
      <p:sp>
        <p:nvSpPr>
          <p:cNvPr id="7" name="Text 3"/>
          <p:cNvSpPr/>
          <p:nvPr/>
        </p:nvSpPr>
        <p:spPr>
          <a:xfrm>
            <a:off x="5344160" y="2255848"/>
            <a:ext cx="9128068" cy="3982392"/>
          </a:xfrm>
          <a:prstGeom prst="rect">
            <a:avLst/>
          </a:prstGeom>
          <a:noFill/>
          <a:ln/>
        </p:spPr>
        <p:txBody>
          <a:bodyPr wrap="square" rtlCol="0" anchor="t"/>
          <a:lstStyle/>
          <a:p>
            <a:pPr marL="457200" indent="-457200">
              <a:lnSpc>
                <a:spcPct val="150000"/>
              </a:lnSpc>
              <a:buFont typeface="Wingdings" panose="05000000000000000000" pitchFamily="2" charset="2"/>
              <a:buChar char="q"/>
            </a:pPr>
            <a:r>
              <a:rPr lang="en-US" sz="2800" dirty="0">
                <a:solidFill>
                  <a:srgbClr val="454240"/>
                </a:solidFill>
                <a:latin typeface="Times New Roman" panose="02020603050405020304" pitchFamily="18" charset="0"/>
                <a:ea typeface="DM Sans" pitchFamily="34" charset="-122"/>
                <a:cs typeface="Times New Roman" panose="02020603050405020304" pitchFamily="18" charset="0"/>
              </a:rPr>
              <a:t> Plusieurs études ont montré un lien entre la présence du HPV et le développement du cancer de la prostate.</a:t>
            </a:r>
          </a:p>
          <a:p>
            <a:pPr marL="457200" indent="-457200">
              <a:lnSpc>
                <a:spcPct val="150000"/>
              </a:lnSpc>
              <a:buFont typeface="Wingdings" panose="05000000000000000000" pitchFamily="2" charset="2"/>
              <a:buChar char="q"/>
            </a:pPr>
            <a:r>
              <a:rPr lang="en-US" sz="2800" dirty="0">
                <a:solidFill>
                  <a:srgbClr val="454240"/>
                </a:solidFill>
                <a:latin typeface="Times New Roman" panose="02020603050405020304" pitchFamily="18" charset="0"/>
                <a:ea typeface="DM Sans" pitchFamily="34" charset="-122"/>
                <a:cs typeface="Times New Roman" panose="02020603050405020304" pitchFamily="18" charset="0"/>
              </a:rPr>
              <a:t> Certains types de HPV, comme </a:t>
            </a:r>
            <a:r>
              <a:rPr lang="en-US" sz="2800" b="1" dirty="0">
                <a:solidFill>
                  <a:srgbClr val="454240"/>
                </a:solidFill>
                <a:latin typeface="Times New Roman" panose="02020603050405020304" pitchFamily="18" charset="0"/>
                <a:ea typeface="DM Sans" pitchFamily="34" charset="-122"/>
                <a:cs typeface="Times New Roman" panose="02020603050405020304" pitchFamily="18" charset="0"/>
              </a:rPr>
              <a:t>les HPV 16 et 18</a:t>
            </a:r>
            <a:r>
              <a:rPr lang="en-US" sz="2800" dirty="0">
                <a:solidFill>
                  <a:srgbClr val="454240"/>
                </a:solidFill>
                <a:latin typeface="Times New Roman" panose="02020603050405020304" pitchFamily="18" charset="0"/>
                <a:ea typeface="DM Sans" pitchFamily="34" charset="-122"/>
                <a:cs typeface="Times New Roman" panose="02020603050405020304" pitchFamily="18" charset="0"/>
              </a:rPr>
              <a:t>, peuvent s'intégrer dans le génome des cellules prostatiques et entraîner leur transformation </a:t>
            </a:r>
            <a:r>
              <a:rPr lang="en-US" sz="2800" dirty="0" err="1">
                <a:solidFill>
                  <a:srgbClr val="454240"/>
                </a:solidFill>
                <a:latin typeface="Times New Roman" panose="02020603050405020304" pitchFamily="18" charset="0"/>
                <a:ea typeface="DM Sans" pitchFamily="34" charset="-122"/>
                <a:cs typeface="Times New Roman" panose="02020603050405020304" pitchFamily="18" charset="0"/>
              </a:rPr>
              <a:t>cancéreuse</a:t>
            </a:r>
            <a:r>
              <a:rPr lang="en-US" sz="2800" dirty="0">
                <a:solidFill>
                  <a:srgbClr val="454240"/>
                </a:solidFill>
                <a:latin typeface="Times New Roman" panose="02020603050405020304" pitchFamily="18" charset="0"/>
                <a:ea typeface="DM Sans" pitchFamily="34" charset="-122"/>
                <a:cs typeface="Times New Roman" panose="02020603050405020304" pitchFamily="18" charset="0"/>
              </a:rPr>
              <a:t>.</a:t>
            </a:r>
          </a:p>
          <a:p>
            <a:pPr marL="457200" indent="-457200">
              <a:lnSpc>
                <a:spcPct val="150000"/>
              </a:lnSpc>
              <a:buFont typeface="Wingdings" panose="05000000000000000000" pitchFamily="2" charset="2"/>
              <a:buChar char="q"/>
            </a:pPr>
            <a:r>
              <a:rPr lang="fr-FR" sz="2800" b="1" dirty="0">
                <a:latin typeface="Times New Roman" panose="02020603050405020304" pitchFamily="18" charset="0"/>
                <a:cs typeface="Times New Roman" panose="02020603050405020304" pitchFamily="18" charset="0"/>
              </a:rPr>
              <a:t>Controverses et besoins de recherche</a:t>
            </a:r>
            <a:endParaRPr lang="en-US" sz="2800" dirty="0">
              <a:latin typeface="Times New Roman" panose="02020603050405020304" pitchFamily="18" charset="0"/>
              <a:cs typeface="Times New Roman" panose="02020603050405020304" pitchFamily="18" charset="0"/>
            </a:endParaRPr>
          </a:p>
        </p:txBody>
      </p:sp>
      <p:sp>
        <p:nvSpPr>
          <p:cNvPr id="8" name="Text 1">
            <a:extLst>
              <a:ext uri="{FF2B5EF4-FFF2-40B4-BE49-F238E27FC236}">
                <a16:creationId xmlns:a16="http://schemas.microsoft.com/office/drawing/2014/main" id="{6175BDE6-31D2-F00F-86C4-6439DBCABAA2}"/>
              </a:ext>
            </a:extLst>
          </p:cNvPr>
          <p:cNvSpPr/>
          <p:nvPr/>
        </p:nvSpPr>
        <p:spPr>
          <a:xfrm>
            <a:off x="259773" y="508471"/>
            <a:ext cx="14110854" cy="1524834"/>
          </a:xfrm>
          <a:prstGeom prst="rect">
            <a:avLst/>
          </a:prstGeom>
          <a:noFill/>
          <a:ln/>
        </p:spPr>
        <p:txBody>
          <a:bodyPr wrap="square" rtlCol="0" anchor="t"/>
          <a:lstStyle/>
          <a:p>
            <a:pPr marL="0" indent="0" algn="ctr">
              <a:lnSpc>
                <a:spcPts val="5468"/>
              </a:lnSpc>
              <a:buNone/>
            </a:pPr>
            <a:r>
              <a:rPr lang="en-US" sz="4000" b="1" dirty="0">
                <a:solidFill>
                  <a:srgbClr val="5C4E3D"/>
                </a:solidFill>
                <a:latin typeface="Times New Roman" panose="02020603050405020304" pitchFamily="18" charset="0"/>
                <a:ea typeface="Libre Baskerville" pitchFamily="34" charset="-122"/>
                <a:cs typeface="Times New Roman" panose="02020603050405020304" pitchFamily="18" charset="0"/>
              </a:rPr>
              <a:t>Lien entre le virus du papillome humain et le cancer de la prostate</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81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txBody>
          <a:bodyPr/>
          <a:lstStyle/>
          <a:p>
            <a:endParaRPr lang="fr-FR"/>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5" name="Text 2">
            <a:extLst>
              <a:ext uri="{FF2B5EF4-FFF2-40B4-BE49-F238E27FC236}">
                <a16:creationId xmlns:a16="http://schemas.microsoft.com/office/drawing/2014/main" id="{67F50763-0AB3-CD47-F811-7CD54FCF8BAD}"/>
              </a:ext>
            </a:extLst>
          </p:cNvPr>
          <p:cNvSpPr/>
          <p:nvPr/>
        </p:nvSpPr>
        <p:spPr>
          <a:xfrm>
            <a:off x="500062" y="1162526"/>
            <a:ext cx="13630276" cy="5480447"/>
          </a:xfrm>
          <a:prstGeom prst="rect">
            <a:avLst/>
          </a:prstGeom>
          <a:noFill/>
          <a:ln/>
        </p:spPr>
        <p:txBody>
          <a:bodyPr wrap="square" rtlCol="0" anchor="t"/>
          <a:lstStyle/>
          <a:p>
            <a:pPr marL="0" indent="0" algn="ctr">
              <a:lnSpc>
                <a:spcPct val="150000"/>
              </a:lnSpc>
              <a:buNone/>
            </a:pPr>
            <a:r>
              <a:rPr lang="en-US" sz="7200" b="1" dirty="0">
                <a:effectLst>
                  <a:outerShdw blurRad="38100" dist="38100" dir="2700000" algn="tl">
                    <a:srgbClr val="000000">
                      <a:alpha val="43137"/>
                    </a:srgbClr>
                  </a:outerShdw>
                </a:effectLst>
                <a:latin typeface="Times New Roman" panose="02020603050405020304" pitchFamily="18" charset="0"/>
                <a:ea typeface="Libre Baskerville" pitchFamily="34" charset="-122"/>
                <a:cs typeface="Times New Roman" panose="02020603050405020304" pitchFamily="18" charset="0"/>
              </a:rPr>
              <a:t>CANCER DE LA VESSIE ET PAPILLOMAVIRUS HUMAIN (HPV)</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903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A0531A14-E37B-0F94-562B-DC9788A9775D}"/>
              </a:ext>
            </a:extLst>
          </p:cNvPr>
          <p:cNvGraphicFramePr>
            <a:graphicFrameLocks noGrp="1"/>
          </p:cNvGraphicFramePr>
          <p:nvPr>
            <p:extLst>
              <p:ext uri="{D42A27DB-BD31-4B8C-83A1-F6EECF244321}">
                <p14:modId xmlns:p14="http://schemas.microsoft.com/office/powerpoint/2010/main" val="1805988662"/>
              </p:ext>
            </p:extLst>
          </p:nvPr>
        </p:nvGraphicFramePr>
        <p:xfrm>
          <a:off x="990600" y="1476912"/>
          <a:ext cx="13220700" cy="4291123"/>
        </p:xfrm>
        <a:graphic>
          <a:graphicData uri="http://schemas.openxmlformats.org/drawingml/2006/table">
            <a:tbl>
              <a:tblPr firstRow="1" bandRow="1">
                <a:tableStyleId>{5940675A-B579-460E-94D1-54222C63F5DA}</a:tableStyleId>
              </a:tblPr>
              <a:tblGrid>
                <a:gridCol w="2457450">
                  <a:extLst>
                    <a:ext uri="{9D8B030D-6E8A-4147-A177-3AD203B41FA5}">
                      <a16:colId xmlns:a16="http://schemas.microsoft.com/office/drawing/2014/main" val="3482895596"/>
                    </a:ext>
                  </a:extLst>
                </a:gridCol>
                <a:gridCol w="10763250">
                  <a:extLst>
                    <a:ext uri="{9D8B030D-6E8A-4147-A177-3AD203B41FA5}">
                      <a16:colId xmlns:a16="http://schemas.microsoft.com/office/drawing/2014/main" val="773646040"/>
                    </a:ext>
                  </a:extLst>
                </a:gridCol>
              </a:tblGrid>
              <a:tr h="4291123">
                <a:tc>
                  <a:txBody>
                    <a:bodyPr/>
                    <a:lstStyle/>
                    <a:p>
                      <a:r>
                        <a:rPr lang="fr-FR" sz="3200" b="1" u="none" strike="noStrike" kern="1200" baseline="0" dirty="0">
                          <a:solidFill>
                            <a:schemeClr val="dk1"/>
                          </a:solidFill>
                          <a:latin typeface="Times New Roman" panose="02020603050405020304" pitchFamily="18" charset="0"/>
                          <a:cs typeface="Times New Roman" panose="02020603050405020304" pitchFamily="18" charset="0"/>
                        </a:rPr>
                        <a:t>Fréquence</a:t>
                      </a:r>
                      <a:endParaRPr lang="fr-FR" sz="3200" dirty="0">
                        <a:latin typeface="Times New Roman" panose="02020603050405020304" pitchFamily="18" charset="0"/>
                        <a:cs typeface="Times New Roman" panose="02020603050405020304" pitchFamily="18" charset="0"/>
                      </a:endParaRPr>
                    </a:p>
                  </a:txBody>
                  <a:tcPr/>
                </a:tc>
                <a:tc>
                  <a:txBody>
                    <a:bodyPr/>
                    <a:lstStyle/>
                    <a:p>
                      <a:pPr marL="457200" indent="-457200">
                        <a:buFont typeface="Arial" panose="020B0604020202020204" pitchFamily="34" charset="0"/>
                        <a:buChar char="•"/>
                      </a:pPr>
                      <a:r>
                        <a:rPr lang="fr-FR" sz="3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10</a:t>
                      </a:r>
                      <a:r>
                        <a:rPr lang="fr-FR" sz="3200" b="0" i="0" u="none" strike="noStrike" kern="1200" baseline="30000" dirty="0">
                          <a:solidFill>
                            <a:schemeClr val="tx1"/>
                          </a:solidFill>
                          <a:latin typeface="Times New Roman" panose="02020603050405020304" pitchFamily="18" charset="0"/>
                          <a:ea typeface="+mn-ea"/>
                          <a:cs typeface="Times New Roman" panose="02020603050405020304" pitchFamily="18" charset="0"/>
                        </a:rPr>
                        <a:t>ème</a:t>
                      </a:r>
                      <a:r>
                        <a:rPr lang="fr-FR" sz="3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cancer dans le monde. </a:t>
                      </a:r>
                    </a:p>
                    <a:p>
                      <a:pPr marL="457200" indent="-457200">
                        <a:buFont typeface="Arial" panose="020B0604020202020204" pitchFamily="34" charset="0"/>
                        <a:buChar char="•"/>
                      </a:pPr>
                      <a:r>
                        <a:rPr lang="fr-FR" sz="3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2nd cancer urologique. </a:t>
                      </a:r>
                    </a:p>
                    <a:p>
                      <a:pPr marL="457200" indent="-457200">
                        <a:buFont typeface="Arial" panose="020B0604020202020204" pitchFamily="34" charset="0"/>
                        <a:buChar char="•"/>
                      </a:pPr>
                      <a:r>
                        <a:rPr lang="fr-FR" sz="3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Responsable de 3% des décès par cancer</a:t>
                      </a:r>
                    </a:p>
                    <a:p>
                      <a:pPr marL="0" indent="0">
                        <a:lnSpc>
                          <a:spcPct val="150000"/>
                        </a:lnSpc>
                        <a:buNone/>
                      </a:pPr>
                      <a:r>
                        <a:rPr lang="fr-FR"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Au Sénégal</a:t>
                      </a:r>
                    </a:p>
                    <a:p>
                      <a:pPr marL="914400" lvl="1" indent="-457200">
                        <a:lnSpc>
                          <a:spcPct val="150000"/>
                        </a:lnSpc>
                        <a:buFont typeface="Arial" panose="020B0604020202020204" pitchFamily="34" charset="0"/>
                        <a:buChar char="•"/>
                      </a:pPr>
                      <a:r>
                        <a:rPr lang="fr-FR"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Représentait </a:t>
                      </a:r>
                      <a:r>
                        <a:rPr lang="fr-FR" sz="3200" b="1" dirty="0">
                          <a:effectLst/>
                          <a:latin typeface="Times New Roman" panose="02020603050405020304" pitchFamily="18" charset="0"/>
                          <a:ea typeface="Calibri" panose="020F0502020204030204" pitchFamily="34" charset="0"/>
                          <a:cs typeface="Times New Roman" panose="02020603050405020304" pitchFamily="18" charset="0"/>
                        </a:rPr>
                        <a:t>(2,5%) </a:t>
                      </a:r>
                      <a:r>
                        <a:rPr lang="fr-FR"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l’ensemble des cancers</a:t>
                      </a:r>
                    </a:p>
                    <a:p>
                      <a:pPr marL="914400" lvl="1" indent="-457200">
                        <a:lnSpc>
                          <a:spcPct val="150000"/>
                        </a:lnSpc>
                        <a:buFont typeface="Arial" panose="020B0604020202020204" pitchFamily="34" charset="0"/>
                        <a:buChar char="•"/>
                      </a:pPr>
                      <a:r>
                        <a:rPr lang="fr-FR"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fr-FR" sz="32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ème</a:t>
                      </a:r>
                      <a:r>
                        <a:rPr lang="fr-FR"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cancer urogénital et</a:t>
                      </a:r>
                      <a:r>
                        <a:rPr lang="fr-FR"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fr-FR" sz="32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ème</a:t>
                      </a:r>
                      <a:r>
                        <a:rPr lang="fr-FR"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cause de décès pa</a:t>
                      </a: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 cancer</a:t>
                      </a:r>
                      <a:endParaRPr lang="fr-FR"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3851540"/>
                  </a:ext>
                </a:extLst>
              </a:tr>
            </a:tbl>
          </a:graphicData>
        </a:graphic>
      </p:graphicFrame>
      <p:sp>
        <p:nvSpPr>
          <p:cNvPr id="10" name="Text 1">
            <a:extLst>
              <a:ext uri="{FF2B5EF4-FFF2-40B4-BE49-F238E27FC236}">
                <a16:creationId xmlns:a16="http://schemas.microsoft.com/office/drawing/2014/main" id="{534F0504-1BD3-261D-4DCE-9DF0046F77D6}"/>
              </a:ext>
            </a:extLst>
          </p:cNvPr>
          <p:cNvSpPr/>
          <p:nvPr/>
        </p:nvSpPr>
        <p:spPr>
          <a:xfrm>
            <a:off x="1157049" y="160735"/>
            <a:ext cx="13054251" cy="1058466"/>
          </a:xfrm>
          <a:prstGeom prst="rect">
            <a:avLst/>
          </a:prstGeom>
          <a:noFill/>
          <a:ln/>
        </p:spPr>
        <p:txBody>
          <a:bodyPr wrap="square" rtlCol="0" anchor="t"/>
          <a:lstStyle/>
          <a:p>
            <a:pPr marL="0" indent="0" algn="ctr">
              <a:lnSpc>
                <a:spcPts val="5468"/>
              </a:lnSpc>
              <a:buNone/>
            </a:pPr>
            <a:r>
              <a:rPr lang="en-US" sz="4374" b="1" dirty="0">
                <a:solidFill>
                  <a:srgbClr val="5C4E3D"/>
                </a:solidFill>
                <a:latin typeface="Times New Roman" panose="02020603050405020304" pitchFamily="18" charset="0"/>
                <a:ea typeface="Libre Baskerville" pitchFamily="34" charset="-122"/>
                <a:cs typeface="Times New Roman" panose="02020603050405020304" pitchFamily="18" charset="0"/>
              </a:rPr>
              <a:t>Épidémiologie du cancer de la </a:t>
            </a:r>
            <a:r>
              <a:rPr lang="en-US" sz="4374" b="1" dirty="0" err="1">
                <a:solidFill>
                  <a:srgbClr val="5C4E3D"/>
                </a:solidFill>
                <a:latin typeface="Times New Roman" panose="02020603050405020304" pitchFamily="18" charset="0"/>
                <a:ea typeface="Libre Baskerville" pitchFamily="34" charset="-122"/>
                <a:cs typeface="Times New Roman" panose="02020603050405020304" pitchFamily="18" charset="0"/>
              </a:rPr>
              <a:t>vessie</a:t>
            </a:r>
            <a:endParaRPr lang="en-US" sz="4374" b="1" dirty="0">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51B66C4B-5A3D-3703-B04B-A99A5D835D4D}"/>
              </a:ext>
            </a:extLst>
          </p:cNvPr>
          <p:cNvSpPr txBox="1"/>
          <p:nvPr/>
        </p:nvSpPr>
        <p:spPr>
          <a:xfrm>
            <a:off x="915980" y="6403175"/>
            <a:ext cx="2558740" cy="461665"/>
          </a:xfrm>
          <a:prstGeom prst="rect">
            <a:avLst/>
          </a:prstGeom>
          <a:noFill/>
        </p:spPr>
        <p:txBody>
          <a:bodyPr wrap="square">
            <a:spAutoFit/>
          </a:bodyPr>
          <a:lstStyle/>
          <a:p>
            <a:r>
              <a:rPr lang="fr-FR" sz="2400" b="1" dirty="0">
                <a:latin typeface="Times New Roman" panose="02020603050405020304" pitchFamily="18" charset="0"/>
                <a:cs typeface="Times New Roman" panose="02020603050405020304" pitchFamily="18" charset="0"/>
              </a:rPr>
              <a:t>Source: </a:t>
            </a:r>
            <a:r>
              <a:rPr lang="fr-FR" sz="2400" b="1" i="0" u="none" strike="noStrike" baseline="0" dirty="0">
                <a:latin typeface="Times New Roman" panose="02020603050405020304" pitchFamily="18" charset="0"/>
                <a:cs typeface="Times New Roman" panose="02020603050405020304" pitchFamily="18" charset="0"/>
              </a:rPr>
              <a:t>AFU</a:t>
            </a:r>
            <a:r>
              <a:rPr lang="fr-FR" sz="2400" b="1" dirty="0">
                <a:latin typeface="Times New Roman" panose="02020603050405020304" pitchFamily="18" charset="0"/>
                <a:cs typeface="Times New Roman" panose="02020603050405020304" pitchFamily="18" charset="0"/>
              </a:rPr>
              <a:t> 2023</a:t>
            </a:r>
          </a:p>
        </p:txBody>
      </p:sp>
      <p:sp>
        <p:nvSpPr>
          <p:cNvPr id="2" name="ZoneTexte 1">
            <a:extLst>
              <a:ext uri="{FF2B5EF4-FFF2-40B4-BE49-F238E27FC236}">
                <a16:creationId xmlns:a16="http://schemas.microsoft.com/office/drawing/2014/main" id="{D12370F6-1152-D73F-02E2-A753563E8AEA}"/>
              </a:ext>
            </a:extLst>
          </p:cNvPr>
          <p:cNvSpPr txBox="1"/>
          <p:nvPr/>
        </p:nvSpPr>
        <p:spPr>
          <a:xfrm>
            <a:off x="3634740" y="6214197"/>
            <a:ext cx="10498721" cy="661207"/>
          </a:xfrm>
          <a:prstGeom prst="rect">
            <a:avLst/>
          </a:prstGeom>
          <a:noFill/>
        </p:spPr>
        <p:txBody>
          <a:bodyPr wrap="square">
            <a:spAutoFit/>
          </a:bodyPr>
          <a:lstStyle/>
          <a:p>
            <a:pPr>
              <a:lnSpc>
                <a:spcPct val="150000"/>
              </a:lnSpc>
            </a:pPr>
            <a:r>
              <a:rPr lang="fr-FR" sz="2800" b="1" dirty="0">
                <a:solidFill>
                  <a:srgbClr val="0070C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fr-FR" sz="24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Diao</a:t>
            </a:r>
            <a:r>
              <a:rPr lang="fr-FR"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2008, Sine 2016, Diallo 2021)</a:t>
            </a:r>
          </a:p>
        </p:txBody>
      </p:sp>
    </p:spTree>
    <p:extLst>
      <p:ext uri="{BB962C8B-B14F-4D97-AF65-F5344CB8AC3E}">
        <p14:creationId xmlns:p14="http://schemas.microsoft.com/office/powerpoint/2010/main" val="400677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2"/>
          <p:cNvSpPr/>
          <p:nvPr/>
        </p:nvSpPr>
        <p:spPr>
          <a:xfrm>
            <a:off x="1009650" y="145729"/>
            <a:ext cx="13011150" cy="1388745"/>
          </a:xfrm>
          <a:prstGeom prst="rect">
            <a:avLst/>
          </a:prstGeom>
          <a:noFill/>
          <a:ln/>
        </p:spPr>
        <p:txBody>
          <a:bodyPr wrap="square" rtlCol="0" anchor="t"/>
          <a:lstStyle/>
          <a:p>
            <a:pPr marL="0" indent="0" algn="ctr">
              <a:lnSpc>
                <a:spcPts val="5468"/>
              </a:lnSpc>
              <a:buNone/>
            </a:pPr>
            <a:r>
              <a:rPr lang="fr-FR" sz="4374" b="1" dirty="0">
                <a:solidFill>
                  <a:srgbClr val="5C4E3D"/>
                </a:solidFill>
                <a:latin typeface="Times New Roman" panose="02020603050405020304" pitchFamily="18" charset="0"/>
                <a:ea typeface="Libre Baskerville" pitchFamily="34" charset="-122"/>
                <a:cs typeface="Times New Roman" panose="02020603050405020304" pitchFamily="18" charset="0"/>
              </a:rPr>
              <a:t>Facteurs de risque du cancer de la vessie</a:t>
            </a:r>
            <a:endParaRPr lang="fr-FR" sz="4374" b="1" dirty="0">
              <a:latin typeface="Times New Roman" panose="02020603050405020304" pitchFamily="18" charset="0"/>
              <a:cs typeface="Times New Roman" panose="02020603050405020304" pitchFamily="18" charset="0"/>
            </a:endParaRPr>
          </a:p>
        </p:txBody>
      </p:sp>
      <p:graphicFrame>
        <p:nvGraphicFramePr>
          <p:cNvPr id="8" name="Tableau 7">
            <a:extLst>
              <a:ext uri="{FF2B5EF4-FFF2-40B4-BE49-F238E27FC236}">
                <a16:creationId xmlns:a16="http://schemas.microsoft.com/office/drawing/2014/main" id="{5F3CF244-F8A8-7C04-7245-0CFB91BB1083}"/>
              </a:ext>
            </a:extLst>
          </p:cNvPr>
          <p:cNvGraphicFramePr>
            <a:graphicFrameLocks noGrp="1"/>
          </p:cNvGraphicFramePr>
          <p:nvPr>
            <p:extLst>
              <p:ext uri="{D42A27DB-BD31-4B8C-83A1-F6EECF244321}">
                <p14:modId xmlns:p14="http://schemas.microsoft.com/office/powerpoint/2010/main" val="3718391393"/>
              </p:ext>
            </p:extLst>
          </p:nvPr>
        </p:nvGraphicFramePr>
        <p:xfrm>
          <a:off x="1009650" y="1453080"/>
          <a:ext cx="13011150" cy="5965994"/>
        </p:xfrm>
        <a:graphic>
          <a:graphicData uri="http://schemas.openxmlformats.org/drawingml/2006/table">
            <a:tbl>
              <a:tblPr firstRow="1" bandRow="1">
                <a:tableStyleId>{5940675A-B579-460E-94D1-54222C63F5DA}</a:tableStyleId>
              </a:tblPr>
              <a:tblGrid>
                <a:gridCol w="13011150">
                  <a:extLst>
                    <a:ext uri="{9D8B030D-6E8A-4147-A177-3AD203B41FA5}">
                      <a16:colId xmlns:a16="http://schemas.microsoft.com/office/drawing/2014/main" val="3482895596"/>
                    </a:ext>
                  </a:extLst>
                </a:gridCol>
              </a:tblGrid>
              <a:tr h="571034">
                <a:tc>
                  <a:txBody>
                    <a:bodyPr/>
                    <a:lstStyle/>
                    <a:p>
                      <a:pPr marL="457200" indent="-457200">
                        <a:buFont typeface="Arial" panose="020B0604020202020204" pitchFamily="34" charset="0"/>
                        <a:buChar char="•"/>
                      </a:pPr>
                      <a:r>
                        <a:rPr lang="fr-FR" sz="3000" b="0" i="0" u="none" strike="noStrike" kern="1200" baseline="0" dirty="0">
                          <a:solidFill>
                            <a:schemeClr val="tx1"/>
                          </a:solidFill>
                          <a:latin typeface="Times New Roman" panose="02020603050405020304" pitchFamily="18" charset="0"/>
                          <a:ea typeface="+mn-ea"/>
                          <a:cs typeface="Times New Roman" panose="02020603050405020304" pitchFamily="18" charset="0"/>
                        </a:rPr>
                        <a:t>Intoxication </a:t>
                      </a:r>
                      <a:r>
                        <a:rPr lang="fr-FR" sz="3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tabagique (50% des cas)</a:t>
                      </a:r>
                    </a:p>
                  </a:txBody>
                  <a:tcPr/>
                </a:tc>
                <a:extLst>
                  <a:ext uri="{0D108BD9-81ED-4DB2-BD59-A6C34878D82A}">
                    <a16:rowId xmlns:a16="http://schemas.microsoft.com/office/drawing/2014/main" val="2333851540"/>
                  </a:ext>
                </a:extLst>
              </a:tr>
              <a:tr h="878094">
                <a:tc>
                  <a:txBody>
                    <a:bodyPr/>
                    <a:lstStyle/>
                    <a:p>
                      <a:pPr marL="457200" indent="-457200">
                        <a:buFont typeface="Arial" panose="020B0604020202020204" pitchFamily="34" charset="0"/>
                        <a:buChar char="•"/>
                      </a:pPr>
                      <a:r>
                        <a:rPr lang="fr-FR" sz="3000" b="0" i="0" u="none" strike="noStrike" kern="1200" baseline="0" dirty="0">
                          <a:solidFill>
                            <a:schemeClr val="tx1"/>
                          </a:solidFill>
                          <a:latin typeface="Times New Roman" panose="02020603050405020304" pitchFamily="18" charset="0"/>
                          <a:ea typeface="+mn-ea"/>
                          <a:cs typeface="Times New Roman" panose="02020603050405020304" pitchFamily="18" charset="0"/>
                        </a:rPr>
                        <a:t>L’exposition aux </a:t>
                      </a:r>
                      <a:r>
                        <a:rPr lang="fr-FR" sz="3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amines aromatiques et aux hydrocarbures </a:t>
                      </a:r>
                      <a:r>
                        <a:rPr lang="fr-FR" sz="3000" b="0" i="0" u="none" strike="noStrike" kern="1200" baseline="0" dirty="0">
                          <a:solidFill>
                            <a:schemeClr val="tx1"/>
                          </a:solidFill>
                          <a:latin typeface="Times New Roman" panose="02020603050405020304" pitchFamily="18" charset="0"/>
                          <a:ea typeface="+mn-ea"/>
                          <a:cs typeface="Times New Roman" panose="02020603050405020304" pitchFamily="18" charset="0"/>
                        </a:rPr>
                        <a:t>(peinture, teinture, métaux, produits pétroliers): 10% des cas.</a:t>
                      </a:r>
                    </a:p>
                    <a:p>
                      <a:pPr marL="457200" indent="-457200">
                        <a:buFont typeface="Arial" panose="020B0604020202020204" pitchFamily="34" charset="0"/>
                        <a:buChar char="•"/>
                      </a:pPr>
                      <a:r>
                        <a:rPr lang="fr-FR" sz="3000" b="0" i="0" u="none" strike="noStrike" kern="1200" baseline="0" dirty="0">
                          <a:solidFill>
                            <a:schemeClr val="tx1"/>
                          </a:solidFill>
                          <a:latin typeface="Times New Roman" panose="02020603050405020304" pitchFamily="18" charset="0"/>
                          <a:ea typeface="+mn-ea"/>
                          <a:cs typeface="Times New Roman" panose="02020603050405020304" pitchFamily="18" charset="0"/>
                        </a:rPr>
                        <a:t>L’exposition aux rayons (radiothérapie)</a:t>
                      </a:r>
                      <a:endParaRPr lang="fr-FR"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98923377"/>
                  </a:ext>
                </a:extLst>
              </a:tr>
              <a:tr h="614666">
                <a:tc>
                  <a:txBody>
                    <a:bodyPr/>
                    <a:lstStyle/>
                    <a:p>
                      <a:pPr marL="457200" indent="-457200">
                        <a:buFont typeface="Arial" panose="020B0604020202020204" pitchFamily="34" charset="0"/>
                        <a:buChar char="•"/>
                      </a:pPr>
                      <a:r>
                        <a:rPr lang="fr-FR" sz="3000" b="0" i="0" u="none" strike="noStrike" kern="1200" baseline="0" dirty="0">
                          <a:solidFill>
                            <a:schemeClr val="tx1"/>
                          </a:solidFill>
                          <a:latin typeface="Times New Roman" panose="02020603050405020304" pitchFamily="18" charset="0"/>
                          <a:ea typeface="+mn-ea"/>
                          <a:cs typeface="Times New Roman" panose="02020603050405020304" pitchFamily="18" charset="0"/>
                        </a:rPr>
                        <a:t>L’exposition aux cyclophosphamide et à la pioglitazone représente également un faible risque de tumeurs de vessie</a:t>
                      </a:r>
                      <a:endParaRPr lang="fr-FR"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77372814"/>
                  </a:ext>
                </a:extLst>
              </a:tr>
              <a:tr h="878094">
                <a:tc>
                  <a:txBody>
                    <a:bodyPr/>
                    <a:lstStyle/>
                    <a:p>
                      <a:pPr marL="457200" indent="-457200">
                        <a:buFont typeface="Arial" panose="020B0604020202020204" pitchFamily="34" charset="0"/>
                        <a:buChar char="•"/>
                      </a:pPr>
                      <a:r>
                        <a:rPr lang="fr-FR" sz="3000" b="0" i="0" u="none" strike="noStrike" kern="1200" baseline="0" dirty="0">
                          <a:solidFill>
                            <a:schemeClr val="tx1"/>
                          </a:solidFill>
                          <a:latin typeface="Times New Roman" panose="02020603050405020304" pitchFamily="18" charset="0"/>
                          <a:ea typeface="+mn-ea"/>
                          <a:cs typeface="Times New Roman" panose="02020603050405020304" pitchFamily="18" charset="0"/>
                        </a:rPr>
                        <a:t>La bilharziose dans les zones endémiques(carcinome épidermoïde de la vessie+++).</a:t>
                      </a:r>
                    </a:p>
                    <a:p>
                      <a:pPr marL="457200" indent="-457200">
                        <a:buFont typeface="Arial" panose="020B0604020202020204" pitchFamily="34" charset="0"/>
                        <a:buChar char="•"/>
                      </a:pPr>
                      <a:r>
                        <a:rPr lang="fr-FR" sz="3000" b="1" i="0" u="none" strike="noStrike" kern="1200" baseline="0" dirty="0">
                          <a:solidFill>
                            <a:srgbClr val="FF0000"/>
                          </a:solidFill>
                          <a:latin typeface="Times New Roman" panose="02020603050405020304" pitchFamily="18" charset="0"/>
                          <a:ea typeface="+mn-ea"/>
                          <a:cs typeface="Times New Roman" panose="02020603050405020304" pitchFamily="18" charset="0"/>
                        </a:rPr>
                        <a:t>L’Infection à l'HPV-16 (récent)</a:t>
                      </a:r>
                      <a:endParaRPr lang="fr-FR"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05013002"/>
                  </a:ext>
                </a:extLst>
              </a:tr>
              <a:tr h="830579">
                <a:tc>
                  <a:txBody>
                    <a:bodyPr/>
                    <a:lstStyle/>
                    <a:p>
                      <a:pPr marL="457200" indent="-457200">
                        <a:buFont typeface="Arial" panose="020B0604020202020204" pitchFamily="34" charset="0"/>
                        <a:buChar char="•"/>
                      </a:pPr>
                      <a:r>
                        <a:rPr lang="fr-FR" sz="3000" b="0" i="0" u="none" strike="noStrike" kern="1200" baseline="0" dirty="0">
                          <a:solidFill>
                            <a:schemeClr val="tx1"/>
                          </a:solidFill>
                          <a:latin typeface="Times New Roman" panose="02020603050405020304" pitchFamily="18" charset="0"/>
                          <a:ea typeface="+mn-ea"/>
                          <a:cs typeface="Times New Roman" panose="02020603050405020304" pitchFamily="18" charset="0"/>
                        </a:rPr>
                        <a:t>La sédentarité, le syndrome métabolique, et les apports hydriques importants semblent être associés à une augmentation du risque de tumeurs de vessie.</a:t>
                      </a:r>
                    </a:p>
                    <a:p>
                      <a:endParaRPr lang="fr-FR" sz="30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420720208"/>
                  </a:ext>
                </a:extLst>
              </a:tr>
            </a:tbl>
          </a:graphicData>
        </a:graphic>
      </p:graphicFrame>
      <p:sp>
        <p:nvSpPr>
          <p:cNvPr id="9" name="ZoneTexte 8">
            <a:extLst>
              <a:ext uri="{FF2B5EF4-FFF2-40B4-BE49-F238E27FC236}">
                <a16:creationId xmlns:a16="http://schemas.microsoft.com/office/drawing/2014/main" id="{6A9C4A71-0398-B334-E6CC-E47CB5479A00}"/>
              </a:ext>
            </a:extLst>
          </p:cNvPr>
          <p:cNvSpPr txBox="1"/>
          <p:nvPr/>
        </p:nvSpPr>
        <p:spPr>
          <a:xfrm>
            <a:off x="1009650" y="7580455"/>
            <a:ext cx="7315200" cy="461665"/>
          </a:xfrm>
          <a:prstGeom prst="rect">
            <a:avLst/>
          </a:prstGeom>
          <a:noFill/>
        </p:spPr>
        <p:txBody>
          <a:bodyPr wrap="square">
            <a:spAutoFit/>
          </a:bodyPr>
          <a:lstStyle/>
          <a:p>
            <a:r>
              <a:rPr lang="fr-FR" sz="2400" b="1" dirty="0">
                <a:latin typeface="Times New Roman" panose="02020603050405020304" pitchFamily="18" charset="0"/>
                <a:cs typeface="Times New Roman" panose="02020603050405020304" pitchFamily="18" charset="0"/>
              </a:rPr>
              <a:t>Source: </a:t>
            </a:r>
            <a:r>
              <a:rPr lang="fr-FR" sz="2400" b="1" i="0" u="none" strike="noStrike" baseline="0" dirty="0">
                <a:latin typeface="Times New Roman" panose="02020603050405020304" pitchFamily="18" charset="0"/>
                <a:cs typeface="Times New Roman" panose="02020603050405020304" pitchFamily="18" charset="0"/>
              </a:rPr>
              <a:t>AFU</a:t>
            </a:r>
            <a:r>
              <a:rPr lang="fr-FR" sz="2400" b="1" dirty="0">
                <a:latin typeface="Times New Roman" panose="02020603050405020304" pitchFamily="18" charset="0"/>
                <a:cs typeface="Times New Roman" panose="02020603050405020304" pitchFamily="18" charset="0"/>
              </a:rPr>
              <a:t> 2023</a:t>
            </a:r>
          </a:p>
        </p:txBody>
      </p:sp>
    </p:spTree>
    <p:extLst>
      <p:ext uri="{BB962C8B-B14F-4D97-AF65-F5344CB8AC3E}">
        <p14:creationId xmlns:p14="http://schemas.microsoft.com/office/powerpoint/2010/main" val="3480572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descr="preencoded.png"/>
          <p:cNvPicPr>
            <a:picLocks noChangeAspect="1"/>
          </p:cNvPicPr>
          <p:nvPr/>
        </p:nvPicPr>
        <p:blipFill>
          <a:blip r:embed="rId3"/>
          <a:stretch>
            <a:fillRect/>
          </a:stretch>
        </p:blipFill>
        <p:spPr>
          <a:xfrm>
            <a:off x="-524979" y="0"/>
            <a:ext cx="4944578" cy="8229600"/>
          </a:xfrm>
          <a:prstGeom prst="rect">
            <a:avLst/>
          </a:prstGeom>
        </p:spPr>
      </p:pic>
      <p:sp>
        <p:nvSpPr>
          <p:cNvPr id="5" name="Text 1"/>
          <p:cNvSpPr/>
          <p:nvPr/>
        </p:nvSpPr>
        <p:spPr>
          <a:xfrm>
            <a:off x="4343400" y="91440"/>
            <a:ext cx="10287000" cy="2175011"/>
          </a:xfrm>
          <a:prstGeom prst="rect">
            <a:avLst/>
          </a:prstGeom>
          <a:noFill/>
          <a:ln/>
        </p:spPr>
        <p:txBody>
          <a:bodyPr wrap="square" rtlCol="0" anchor="t"/>
          <a:lstStyle/>
          <a:p>
            <a:pPr marL="0" indent="0">
              <a:lnSpc>
                <a:spcPts val="7545"/>
              </a:lnSpc>
              <a:buNone/>
            </a:pPr>
            <a:r>
              <a:rPr lang="en-US" sz="6036" dirty="0">
                <a:solidFill>
                  <a:srgbClr val="5C4E3D"/>
                </a:solidFill>
                <a:latin typeface="Times New Roman" panose="02020603050405020304" pitchFamily="18" charset="0"/>
                <a:ea typeface="Libre Baskerville" pitchFamily="34" charset="-122"/>
                <a:cs typeface="Times New Roman" panose="02020603050405020304" pitchFamily="18" charset="0"/>
              </a:rPr>
              <a:t>Introduction au papillomavirus humain (HPV)</a:t>
            </a:r>
            <a:endParaRPr lang="en-US" sz="6036" dirty="0">
              <a:latin typeface="Times New Roman" panose="02020603050405020304" pitchFamily="18" charset="0"/>
              <a:cs typeface="Times New Roman" panose="02020603050405020304" pitchFamily="18" charset="0"/>
            </a:endParaRPr>
          </a:p>
        </p:txBody>
      </p:sp>
      <p:sp>
        <p:nvSpPr>
          <p:cNvPr id="6" name="Text 2"/>
          <p:cNvSpPr/>
          <p:nvPr/>
        </p:nvSpPr>
        <p:spPr>
          <a:xfrm>
            <a:off x="4648200" y="2421544"/>
            <a:ext cx="9753599" cy="5465156"/>
          </a:xfrm>
          <a:prstGeom prst="rect">
            <a:avLst/>
          </a:prstGeom>
          <a:noFill/>
          <a:ln/>
        </p:spPr>
        <p:txBody>
          <a:bodyPr wrap="square" rtlCol="0" anchor="t"/>
          <a:lstStyle/>
          <a:p>
            <a:pPr marL="0" indent="0">
              <a:lnSpc>
                <a:spcPct val="150000"/>
              </a:lnSpc>
              <a:buNone/>
            </a:pPr>
            <a:r>
              <a:rPr lang="fr-FR" sz="2800" noProof="1">
                <a:solidFill>
                  <a:srgbClr val="454240"/>
                </a:solidFill>
                <a:latin typeface="Times New Roman" panose="02020603050405020304" pitchFamily="18" charset="0"/>
                <a:ea typeface="DM Sans" pitchFamily="34" charset="-122"/>
                <a:cs typeface="Times New Roman" panose="02020603050405020304" pitchFamily="18" charset="0"/>
              </a:rPr>
              <a:t> Le papillomavirus humain (HPV) est un groupe de virus qui peuvent infecter les cellules de la peau et des muqueuses. Certains types, </a:t>
            </a:r>
            <a:r>
              <a:rPr lang="fr-FR" sz="2800" noProof="1">
                <a:latin typeface="Times New Roman" panose="02020603050405020304" pitchFamily="18" charset="0"/>
                <a:cs typeface="Times New Roman" panose="02020603050405020304" pitchFamily="18" charset="0"/>
              </a:rPr>
              <a:t>au moins 12 types de VPH dits à haut risque </a:t>
            </a:r>
            <a:r>
              <a:rPr lang="fr-FR" sz="2800" noProof="1">
                <a:solidFill>
                  <a:srgbClr val="454240"/>
                </a:solidFill>
                <a:latin typeface="Times New Roman" panose="02020603050405020304" pitchFamily="18" charset="0"/>
                <a:ea typeface="DM Sans" pitchFamily="34" charset="-122"/>
                <a:cs typeface="Times New Roman" panose="02020603050405020304" pitchFamily="18" charset="0"/>
              </a:rPr>
              <a:t>de HPV sont associés à des cancers:</a:t>
            </a:r>
          </a:p>
          <a:p>
            <a:pPr marL="914400" lvl="1" indent="-457200">
              <a:lnSpc>
                <a:spcPct val="150000"/>
              </a:lnSpc>
              <a:buFont typeface="Wingdings" panose="05000000000000000000" pitchFamily="2" charset="2"/>
              <a:buChar char="q"/>
            </a:pPr>
            <a:r>
              <a:rPr lang="fr-FR" sz="2800" noProof="1">
                <a:solidFill>
                  <a:srgbClr val="3B3535"/>
                </a:solidFill>
                <a:latin typeface="Times New Roman" panose="02020603050405020304" pitchFamily="18" charset="0"/>
                <a:ea typeface="Sora" pitchFamily="34" charset="-122"/>
                <a:cs typeface="Times New Roman" panose="02020603050405020304" pitchFamily="18" charset="0"/>
              </a:rPr>
              <a:t>Col de l'utérus, de la vulve, du vagin, de l'anus, pénis</a:t>
            </a:r>
          </a:p>
          <a:p>
            <a:pPr marL="914400" lvl="1" indent="-457200">
              <a:lnSpc>
                <a:spcPct val="150000"/>
              </a:lnSpc>
              <a:buFont typeface="Wingdings" panose="05000000000000000000" pitchFamily="2" charset="2"/>
              <a:buChar char="q"/>
            </a:pPr>
            <a:r>
              <a:rPr lang="fr-FR" sz="2800" b="1" u="sng" noProof="1">
                <a:latin typeface="Times New Roman" panose="02020603050405020304" pitchFamily="18" charset="0"/>
                <a:ea typeface="DM Sans" pitchFamily="34" charset="-122"/>
                <a:cs typeface="Times New Roman" panose="02020603050405020304" pitchFamily="18" charset="0"/>
              </a:rPr>
              <a:t>VADS</a:t>
            </a:r>
          </a:p>
          <a:p>
            <a:pPr marL="914400" lvl="1" indent="-457200">
              <a:lnSpc>
                <a:spcPct val="150000"/>
              </a:lnSpc>
              <a:buFont typeface="Wingdings" panose="05000000000000000000" pitchFamily="2" charset="2"/>
              <a:buChar char="q"/>
            </a:pPr>
            <a:r>
              <a:rPr lang="fr-FR" sz="2800" b="1" u="sng" noProof="1">
                <a:solidFill>
                  <a:srgbClr val="FF0000"/>
                </a:solidFill>
                <a:latin typeface="Times New Roman" panose="02020603050405020304" pitchFamily="18" charset="0"/>
                <a:ea typeface="DM Sans" pitchFamily="34" charset="-122"/>
                <a:cs typeface="Times New Roman" panose="02020603050405020304" pitchFamily="18" charset="0"/>
              </a:rPr>
              <a:t>Prostate ?</a:t>
            </a:r>
          </a:p>
          <a:p>
            <a:pPr marL="914400" lvl="1" indent="-457200">
              <a:lnSpc>
                <a:spcPct val="150000"/>
              </a:lnSpc>
              <a:buFont typeface="Wingdings" panose="05000000000000000000" pitchFamily="2" charset="2"/>
              <a:buChar char="q"/>
            </a:pPr>
            <a:r>
              <a:rPr lang="fr-FR" sz="2800" b="1" u="sng" noProof="1">
                <a:solidFill>
                  <a:srgbClr val="FF0000"/>
                </a:solidFill>
                <a:latin typeface="Times New Roman" panose="02020603050405020304" pitchFamily="18" charset="0"/>
                <a:ea typeface="Sora" pitchFamily="34" charset="-122"/>
                <a:cs typeface="Times New Roman" panose="02020603050405020304" pitchFamily="18" charset="0"/>
              </a:rPr>
              <a:t>Vessie?</a:t>
            </a:r>
          </a:p>
          <a:p>
            <a:pPr marL="914400" lvl="1" indent="-457200">
              <a:lnSpc>
                <a:spcPct val="150000"/>
              </a:lnSpc>
              <a:buFont typeface="Wingdings" panose="05000000000000000000" pitchFamily="2" charset="2"/>
              <a:buChar char="q"/>
            </a:pPr>
            <a:endParaRPr lang="fr-FR" sz="2800" b="1" u="sng" noProof="1">
              <a:solidFill>
                <a:srgbClr val="FF0000"/>
              </a:solidFill>
              <a:latin typeface="Times New Roman" panose="02020603050405020304" pitchFamily="18" charset="0"/>
              <a:cs typeface="Times New Roman" panose="02020603050405020304" pitchFamily="18" charset="0"/>
            </a:endParaRPr>
          </a:p>
        </p:txBody>
      </p:sp>
      <p:sp>
        <p:nvSpPr>
          <p:cNvPr id="7" name="Shape 3"/>
          <p:cNvSpPr/>
          <p:nvPr/>
        </p:nvSpPr>
        <p:spPr>
          <a:xfrm>
            <a:off x="6319599" y="6376749"/>
            <a:ext cx="355402" cy="355402"/>
          </a:xfrm>
          <a:prstGeom prst="roundRect">
            <a:avLst>
              <a:gd name="adj" fmla="val 25726039"/>
            </a:avLst>
          </a:prstGeom>
          <a:noFill/>
          <a:ln w="7620">
            <a:solidFill>
              <a:srgbClr val="FFFFFF"/>
            </a:solidFill>
            <a:prstDash val="solid"/>
          </a:ln>
        </p:spPr>
        <p:txBody>
          <a:bodyPr/>
          <a:lstStyle/>
          <a:p>
            <a:endParaRPr lang="fr-FR"/>
          </a:p>
        </p:txBody>
      </p:sp>
    </p:spTree>
    <p:extLst>
      <p:ext uri="{BB962C8B-B14F-4D97-AF65-F5344CB8AC3E}">
        <p14:creationId xmlns:p14="http://schemas.microsoft.com/office/powerpoint/2010/main" val="1298369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a:stretch>
            <a:fillRect/>
          </a:stretch>
        </p:blipFill>
        <p:spPr>
          <a:xfrm>
            <a:off x="-7620" y="0"/>
            <a:ext cx="3657600" cy="8229600"/>
          </a:xfrm>
          <a:prstGeom prst="rect">
            <a:avLst/>
          </a:prstGeom>
        </p:spPr>
      </p:pic>
      <p:sp>
        <p:nvSpPr>
          <p:cNvPr id="5" name="Text 2"/>
          <p:cNvSpPr/>
          <p:nvPr/>
        </p:nvSpPr>
        <p:spPr>
          <a:xfrm>
            <a:off x="4190588" y="273010"/>
            <a:ext cx="10190430" cy="1377077"/>
          </a:xfrm>
          <a:prstGeom prst="rect">
            <a:avLst/>
          </a:prstGeom>
          <a:noFill/>
          <a:ln/>
        </p:spPr>
        <p:txBody>
          <a:bodyPr wrap="square" rtlCol="0" anchor="t"/>
          <a:lstStyle/>
          <a:p>
            <a:pPr marL="0" indent="0">
              <a:lnSpc>
                <a:spcPts val="5422"/>
              </a:lnSpc>
              <a:buNone/>
            </a:pPr>
            <a:r>
              <a:rPr lang="fr-FR" sz="4000" b="1" dirty="0">
                <a:latin typeface="Times New Roman" panose="02020603050405020304" pitchFamily="18" charset="0"/>
                <a:ea typeface="MuseoModerno" pitchFamily="34" charset="-122"/>
                <a:cs typeface="Times New Roman" panose="02020603050405020304" pitchFamily="18" charset="0"/>
              </a:rPr>
              <a:t>Symptômes et dépistage du cancer de la vessie</a:t>
            </a:r>
            <a:endParaRPr lang="fr-FR" sz="4000" b="1" dirty="0">
              <a:latin typeface="Times New Roman" panose="02020603050405020304" pitchFamily="18" charset="0"/>
              <a:cs typeface="Times New Roman" panose="02020603050405020304" pitchFamily="18" charset="0"/>
            </a:endParaRPr>
          </a:p>
        </p:txBody>
      </p:sp>
      <p:sp>
        <p:nvSpPr>
          <p:cNvPr id="6" name="Shape 3"/>
          <p:cNvSpPr/>
          <p:nvPr/>
        </p:nvSpPr>
        <p:spPr>
          <a:xfrm>
            <a:off x="4800719" y="1561743"/>
            <a:ext cx="27503" cy="5306854"/>
          </a:xfrm>
          <a:prstGeom prst="rect">
            <a:avLst/>
          </a:prstGeom>
          <a:solidFill>
            <a:srgbClr val="325F7B"/>
          </a:solidFill>
          <a:ln/>
        </p:spPr>
        <p:txBody>
          <a:bodyPr/>
          <a:lstStyle/>
          <a:p>
            <a:endParaRPr lang="fr-FR"/>
          </a:p>
        </p:txBody>
      </p:sp>
      <p:sp>
        <p:nvSpPr>
          <p:cNvPr id="7" name="Shape 4"/>
          <p:cNvSpPr/>
          <p:nvPr/>
        </p:nvSpPr>
        <p:spPr>
          <a:xfrm>
            <a:off x="5102364" y="1936471"/>
            <a:ext cx="771168" cy="27503"/>
          </a:xfrm>
          <a:prstGeom prst="rect">
            <a:avLst/>
          </a:prstGeom>
          <a:solidFill>
            <a:srgbClr val="325F7B"/>
          </a:solidFill>
          <a:ln/>
        </p:spPr>
        <p:txBody>
          <a:bodyPr/>
          <a:lstStyle/>
          <a:p>
            <a:endParaRPr lang="fr-FR"/>
          </a:p>
        </p:txBody>
      </p:sp>
      <p:sp>
        <p:nvSpPr>
          <p:cNvPr id="8" name="Shape 5"/>
          <p:cNvSpPr/>
          <p:nvPr/>
        </p:nvSpPr>
        <p:spPr>
          <a:xfrm>
            <a:off x="4566523" y="1717152"/>
            <a:ext cx="495776" cy="495776"/>
          </a:xfrm>
          <a:prstGeom prst="roundRect">
            <a:avLst>
              <a:gd name="adj" fmla="val 13334"/>
            </a:avLst>
          </a:prstGeom>
          <a:solidFill>
            <a:srgbClr val="F6F0E4"/>
          </a:solidFill>
          <a:ln/>
        </p:spPr>
        <p:txBody>
          <a:bodyPr/>
          <a:lstStyle/>
          <a:p>
            <a:endParaRPr lang="fr-FR"/>
          </a:p>
        </p:txBody>
      </p:sp>
      <p:sp>
        <p:nvSpPr>
          <p:cNvPr id="9" name="Text 6"/>
          <p:cNvSpPr/>
          <p:nvPr/>
        </p:nvSpPr>
        <p:spPr>
          <a:xfrm>
            <a:off x="4760654" y="1693578"/>
            <a:ext cx="155019" cy="413147"/>
          </a:xfrm>
          <a:prstGeom prst="rect">
            <a:avLst/>
          </a:prstGeom>
          <a:noFill/>
          <a:ln/>
        </p:spPr>
        <p:txBody>
          <a:bodyPr wrap="none" rtlCol="0" anchor="t"/>
          <a:lstStyle/>
          <a:p>
            <a:pPr marL="0" indent="0" algn="ctr">
              <a:lnSpc>
                <a:spcPts val="3253"/>
              </a:lnSpc>
              <a:buNone/>
            </a:pPr>
            <a:r>
              <a:rPr lang="fr-FR" sz="2800" dirty="0">
                <a:solidFill>
                  <a:srgbClr val="124E73"/>
                </a:solidFill>
                <a:latin typeface="Times New Roman" panose="02020603050405020304" pitchFamily="18" charset="0"/>
                <a:ea typeface="MuseoModerno" pitchFamily="34" charset="-122"/>
                <a:cs typeface="Times New Roman" panose="02020603050405020304" pitchFamily="18" charset="0"/>
              </a:rPr>
              <a:t>1</a:t>
            </a:r>
            <a:endParaRPr lang="fr-FR" sz="2800" dirty="0">
              <a:latin typeface="Times New Roman" panose="02020603050405020304" pitchFamily="18" charset="0"/>
              <a:cs typeface="Times New Roman" panose="02020603050405020304" pitchFamily="18" charset="0"/>
            </a:endParaRPr>
          </a:p>
        </p:txBody>
      </p:sp>
      <p:sp>
        <p:nvSpPr>
          <p:cNvPr id="10" name="Text 7"/>
          <p:cNvSpPr/>
          <p:nvPr/>
        </p:nvSpPr>
        <p:spPr>
          <a:xfrm>
            <a:off x="5873532" y="1738561"/>
            <a:ext cx="2754511" cy="344329"/>
          </a:xfrm>
          <a:prstGeom prst="rect">
            <a:avLst/>
          </a:prstGeom>
          <a:noFill/>
          <a:ln/>
        </p:spPr>
        <p:txBody>
          <a:bodyPr wrap="none" rtlCol="0" anchor="t"/>
          <a:lstStyle/>
          <a:p>
            <a:pPr marL="0" indent="0" algn="l">
              <a:lnSpc>
                <a:spcPts val="2711"/>
              </a:lnSpc>
              <a:buNone/>
            </a:pPr>
            <a:r>
              <a:rPr lang="fr-FR" sz="2800" b="1" dirty="0">
                <a:solidFill>
                  <a:srgbClr val="124E73"/>
                </a:solidFill>
                <a:latin typeface="Times New Roman" panose="02020603050405020304" pitchFamily="18" charset="0"/>
                <a:ea typeface="MuseoModerno" pitchFamily="34" charset="-122"/>
                <a:cs typeface="Times New Roman" panose="02020603050405020304" pitchFamily="18" charset="0"/>
              </a:rPr>
              <a:t>Symptômes</a:t>
            </a:r>
            <a:endParaRPr lang="fr-FR" sz="2800" b="1" dirty="0">
              <a:latin typeface="Times New Roman" panose="02020603050405020304" pitchFamily="18" charset="0"/>
              <a:cs typeface="Times New Roman" panose="02020603050405020304" pitchFamily="18" charset="0"/>
            </a:endParaRPr>
          </a:p>
        </p:txBody>
      </p:sp>
      <p:sp>
        <p:nvSpPr>
          <p:cNvPr id="11" name="Text 8"/>
          <p:cNvSpPr/>
          <p:nvPr/>
        </p:nvSpPr>
        <p:spPr>
          <a:xfrm>
            <a:off x="5812869" y="2097341"/>
            <a:ext cx="8547551" cy="830378"/>
          </a:xfrm>
          <a:prstGeom prst="rect">
            <a:avLst/>
          </a:prstGeom>
          <a:noFill/>
          <a:ln/>
        </p:spPr>
        <p:txBody>
          <a:bodyPr wrap="square" rtlCol="0" anchor="t"/>
          <a:lstStyle/>
          <a:p>
            <a:pPr marL="0" indent="0" algn="l">
              <a:lnSpc>
                <a:spcPct val="150000"/>
              </a:lnSpc>
              <a:buNone/>
            </a:pPr>
            <a:r>
              <a:rPr lang="fr-FR" sz="2800" dirty="0">
                <a:solidFill>
                  <a:srgbClr val="2B4150"/>
                </a:solidFill>
                <a:latin typeface="Times New Roman" panose="02020603050405020304" pitchFamily="18" charset="0"/>
                <a:ea typeface="Source Sans Pro" pitchFamily="34" charset="-122"/>
                <a:cs typeface="Times New Roman" panose="02020603050405020304" pitchFamily="18" charset="0"/>
              </a:rPr>
              <a:t> Hématurie, TUBA Irritatifs, Douleur hypogastrique</a:t>
            </a:r>
            <a:endParaRPr lang="fr-FR" sz="2800" dirty="0">
              <a:latin typeface="Times New Roman" panose="02020603050405020304" pitchFamily="18" charset="0"/>
              <a:cs typeface="Times New Roman" panose="02020603050405020304" pitchFamily="18" charset="0"/>
            </a:endParaRPr>
          </a:p>
        </p:txBody>
      </p:sp>
      <p:sp>
        <p:nvSpPr>
          <p:cNvPr id="12" name="Shape 9"/>
          <p:cNvSpPr/>
          <p:nvPr/>
        </p:nvSpPr>
        <p:spPr>
          <a:xfrm>
            <a:off x="5102364" y="3485809"/>
            <a:ext cx="771168" cy="27503"/>
          </a:xfrm>
          <a:prstGeom prst="rect">
            <a:avLst/>
          </a:prstGeom>
          <a:solidFill>
            <a:srgbClr val="325F7B"/>
          </a:solidFill>
          <a:ln/>
        </p:spPr>
        <p:txBody>
          <a:bodyPr/>
          <a:lstStyle/>
          <a:p>
            <a:endParaRPr lang="fr-FR"/>
          </a:p>
        </p:txBody>
      </p:sp>
      <p:sp>
        <p:nvSpPr>
          <p:cNvPr id="13" name="Shape 10"/>
          <p:cNvSpPr/>
          <p:nvPr/>
        </p:nvSpPr>
        <p:spPr>
          <a:xfrm>
            <a:off x="4566523" y="3247470"/>
            <a:ext cx="495776" cy="495776"/>
          </a:xfrm>
          <a:prstGeom prst="roundRect">
            <a:avLst>
              <a:gd name="adj" fmla="val 13334"/>
            </a:avLst>
          </a:prstGeom>
          <a:solidFill>
            <a:srgbClr val="F6F0E4"/>
          </a:solidFill>
          <a:ln/>
        </p:spPr>
        <p:txBody>
          <a:bodyPr/>
          <a:lstStyle/>
          <a:p>
            <a:endParaRPr lang="fr-FR"/>
          </a:p>
        </p:txBody>
      </p:sp>
      <p:sp>
        <p:nvSpPr>
          <p:cNvPr id="14" name="Text 11"/>
          <p:cNvSpPr/>
          <p:nvPr/>
        </p:nvSpPr>
        <p:spPr>
          <a:xfrm>
            <a:off x="4760654" y="3192422"/>
            <a:ext cx="183713" cy="413147"/>
          </a:xfrm>
          <a:prstGeom prst="rect">
            <a:avLst/>
          </a:prstGeom>
          <a:noFill/>
          <a:ln/>
        </p:spPr>
        <p:txBody>
          <a:bodyPr wrap="none" rtlCol="0" anchor="t"/>
          <a:lstStyle/>
          <a:p>
            <a:pPr marL="0" indent="0" algn="ctr">
              <a:lnSpc>
                <a:spcPts val="3253"/>
              </a:lnSpc>
              <a:buNone/>
            </a:pPr>
            <a:r>
              <a:rPr lang="fr-FR" sz="2800" dirty="0">
                <a:solidFill>
                  <a:srgbClr val="124E73"/>
                </a:solidFill>
                <a:latin typeface="Times New Roman" panose="02020603050405020304" pitchFamily="18" charset="0"/>
                <a:ea typeface="MuseoModerno" pitchFamily="34" charset="-122"/>
                <a:cs typeface="Times New Roman" panose="02020603050405020304" pitchFamily="18" charset="0"/>
              </a:rPr>
              <a:t>2</a:t>
            </a:r>
            <a:endParaRPr lang="fr-FR" sz="2800" dirty="0">
              <a:latin typeface="Times New Roman" panose="02020603050405020304" pitchFamily="18" charset="0"/>
              <a:cs typeface="Times New Roman" panose="02020603050405020304" pitchFamily="18" charset="0"/>
            </a:endParaRPr>
          </a:p>
        </p:txBody>
      </p:sp>
      <p:sp>
        <p:nvSpPr>
          <p:cNvPr id="15" name="Text 12"/>
          <p:cNvSpPr/>
          <p:nvPr/>
        </p:nvSpPr>
        <p:spPr>
          <a:xfrm>
            <a:off x="5873532" y="3281579"/>
            <a:ext cx="2754511" cy="344329"/>
          </a:xfrm>
          <a:prstGeom prst="rect">
            <a:avLst/>
          </a:prstGeom>
          <a:noFill/>
          <a:ln/>
        </p:spPr>
        <p:txBody>
          <a:bodyPr wrap="none" rtlCol="0" anchor="t"/>
          <a:lstStyle/>
          <a:p>
            <a:pPr marL="0" indent="0" algn="l">
              <a:lnSpc>
                <a:spcPts val="2711"/>
              </a:lnSpc>
              <a:buNone/>
            </a:pPr>
            <a:r>
              <a:rPr lang="fr-FR" sz="2800" b="1" dirty="0">
                <a:solidFill>
                  <a:srgbClr val="124E73"/>
                </a:solidFill>
                <a:latin typeface="Times New Roman" panose="02020603050405020304" pitchFamily="18" charset="0"/>
                <a:ea typeface="MuseoModerno" pitchFamily="34" charset="-122"/>
                <a:cs typeface="Times New Roman" panose="02020603050405020304" pitchFamily="18" charset="0"/>
              </a:rPr>
              <a:t>Diagnostic</a:t>
            </a:r>
            <a:endParaRPr lang="fr-FR" sz="2800" b="1" dirty="0">
              <a:latin typeface="Times New Roman" panose="02020603050405020304" pitchFamily="18" charset="0"/>
              <a:cs typeface="Times New Roman" panose="02020603050405020304" pitchFamily="18" charset="0"/>
            </a:endParaRPr>
          </a:p>
        </p:txBody>
      </p:sp>
      <p:sp>
        <p:nvSpPr>
          <p:cNvPr id="16" name="Text 13"/>
          <p:cNvSpPr/>
          <p:nvPr/>
        </p:nvSpPr>
        <p:spPr>
          <a:xfrm>
            <a:off x="5913301" y="3734071"/>
            <a:ext cx="7777758" cy="1151805"/>
          </a:xfrm>
          <a:prstGeom prst="rect">
            <a:avLst/>
          </a:prstGeom>
          <a:noFill/>
          <a:ln/>
        </p:spPr>
        <p:txBody>
          <a:bodyPr wrap="square" rtlCol="0" anchor="t"/>
          <a:lstStyle/>
          <a:p>
            <a:pPr marL="0" indent="0" algn="l">
              <a:buNone/>
            </a:pPr>
            <a:r>
              <a:rPr lang="fr-FR" sz="2800" dirty="0">
                <a:solidFill>
                  <a:srgbClr val="2B4150"/>
                </a:solidFill>
                <a:latin typeface="Times New Roman" panose="02020603050405020304" pitchFamily="18" charset="0"/>
                <a:ea typeface="Source Sans Pro" pitchFamily="34" charset="-122"/>
                <a:cs typeface="Times New Roman" panose="02020603050405020304" pitchFamily="18" charset="0"/>
              </a:rPr>
              <a:t>un examen endoscopique de la vessie et des analyses d'urine (Cytologie)</a:t>
            </a:r>
            <a:endParaRPr lang="fr-FR" sz="2800" dirty="0">
              <a:latin typeface="Times New Roman" panose="02020603050405020304" pitchFamily="18" charset="0"/>
              <a:cs typeface="Times New Roman" panose="02020603050405020304" pitchFamily="18" charset="0"/>
            </a:endParaRPr>
          </a:p>
        </p:txBody>
      </p:sp>
      <p:sp>
        <p:nvSpPr>
          <p:cNvPr id="17" name="Shape 14"/>
          <p:cNvSpPr/>
          <p:nvPr/>
        </p:nvSpPr>
        <p:spPr>
          <a:xfrm>
            <a:off x="5041701" y="5854326"/>
            <a:ext cx="771168" cy="27503"/>
          </a:xfrm>
          <a:prstGeom prst="rect">
            <a:avLst/>
          </a:prstGeom>
          <a:solidFill>
            <a:srgbClr val="325F7B"/>
          </a:solidFill>
          <a:ln/>
        </p:spPr>
        <p:txBody>
          <a:bodyPr/>
          <a:lstStyle/>
          <a:p>
            <a:endParaRPr lang="fr-FR"/>
          </a:p>
        </p:txBody>
      </p:sp>
      <p:sp>
        <p:nvSpPr>
          <p:cNvPr id="18" name="Shape 15"/>
          <p:cNvSpPr/>
          <p:nvPr/>
        </p:nvSpPr>
        <p:spPr>
          <a:xfrm>
            <a:off x="4606588" y="5540978"/>
            <a:ext cx="495776" cy="495776"/>
          </a:xfrm>
          <a:prstGeom prst="roundRect">
            <a:avLst>
              <a:gd name="adj" fmla="val 13334"/>
            </a:avLst>
          </a:prstGeom>
          <a:solidFill>
            <a:srgbClr val="F6F0E4"/>
          </a:solidFill>
          <a:ln/>
        </p:spPr>
        <p:txBody>
          <a:bodyPr/>
          <a:lstStyle/>
          <a:p>
            <a:endParaRPr lang="fr-FR"/>
          </a:p>
        </p:txBody>
      </p:sp>
      <p:sp>
        <p:nvSpPr>
          <p:cNvPr id="19" name="Text 16"/>
          <p:cNvSpPr/>
          <p:nvPr/>
        </p:nvSpPr>
        <p:spPr>
          <a:xfrm>
            <a:off x="4721543" y="5570522"/>
            <a:ext cx="185738" cy="413147"/>
          </a:xfrm>
          <a:prstGeom prst="rect">
            <a:avLst/>
          </a:prstGeom>
          <a:noFill/>
          <a:ln/>
        </p:spPr>
        <p:txBody>
          <a:bodyPr wrap="none" rtlCol="0" anchor="t"/>
          <a:lstStyle/>
          <a:p>
            <a:pPr marL="0" indent="0" algn="ctr">
              <a:lnSpc>
                <a:spcPts val="3253"/>
              </a:lnSpc>
              <a:buNone/>
            </a:pPr>
            <a:r>
              <a:rPr lang="fr-FR" sz="2800" dirty="0">
                <a:solidFill>
                  <a:srgbClr val="124E73"/>
                </a:solidFill>
                <a:latin typeface="Times New Roman" panose="02020603050405020304" pitchFamily="18" charset="0"/>
                <a:ea typeface="MuseoModerno" pitchFamily="34" charset="-122"/>
                <a:cs typeface="Times New Roman" panose="02020603050405020304" pitchFamily="18" charset="0"/>
              </a:rPr>
              <a:t>3</a:t>
            </a:r>
            <a:endParaRPr lang="fr-FR" sz="2800" dirty="0">
              <a:latin typeface="Times New Roman" panose="02020603050405020304" pitchFamily="18" charset="0"/>
              <a:cs typeface="Times New Roman" panose="02020603050405020304" pitchFamily="18" charset="0"/>
            </a:endParaRPr>
          </a:p>
        </p:txBody>
      </p:sp>
      <p:sp>
        <p:nvSpPr>
          <p:cNvPr id="20" name="Text 17"/>
          <p:cNvSpPr/>
          <p:nvPr/>
        </p:nvSpPr>
        <p:spPr>
          <a:xfrm>
            <a:off x="5978961" y="5639340"/>
            <a:ext cx="2754511" cy="344329"/>
          </a:xfrm>
          <a:prstGeom prst="rect">
            <a:avLst/>
          </a:prstGeom>
          <a:noFill/>
          <a:ln/>
        </p:spPr>
        <p:txBody>
          <a:bodyPr wrap="none" rtlCol="0" anchor="t"/>
          <a:lstStyle/>
          <a:p>
            <a:pPr marL="0" indent="0" algn="l">
              <a:lnSpc>
                <a:spcPts val="2711"/>
              </a:lnSpc>
              <a:buNone/>
            </a:pPr>
            <a:r>
              <a:rPr lang="fr-FR" sz="2800" b="1" dirty="0">
                <a:solidFill>
                  <a:srgbClr val="124E73"/>
                </a:solidFill>
                <a:latin typeface="Times New Roman" panose="02020603050405020304" pitchFamily="18" charset="0"/>
                <a:ea typeface="MuseoModerno" pitchFamily="34" charset="-122"/>
                <a:cs typeface="Times New Roman" panose="02020603050405020304" pitchFamily="18" charset="0"/>
              </a:rPr>
              <a:t>Dépistage</a:t>
            </a:r>
            <a:endParaRPr lang="fr-FR" sz="2800" b="1" dirty="0">
              <a:latin typeface="Times New Roman" panose="02020603050405020304" pitchFamily="18" charset="0"/>
              <a:cs typeface="Times New Roman" panose="02020603050405020304" pitchFamily="18" charset="0"/>
            </a:endParaRPr>
          </a:p>
        </p:txBody>
      </p:sp>
      <p:sp>
        <p:nvSpPr>
          <p:cNvPr id="21" name="Text 18"/>
          <p:cNvSpPr/>
          <p:nvPr/>
        </p:nvSpPr>
        <p:spPr>
          <a:xfrm>
            <a:off x="6026348" y="6163509"/>
            <a:ext cx="7777758" cy="1234818"/>
          </a:xfrm>
          <a:prstGeom prst="rect">
            <a:avLst/>
          </a:prstGeom>
          <a:noFill/>
          <a:ln/>
        </p:spPr>
        <p:txBody>
          <a:bodyPr wrap="square" rtlCol="0" anchor="t"/>
          <a:lstStyle/>
          <a:p>
            <a:pPr marL="0" indent="0" algn="l">
              <a:buNone/>
            </a:pPr>
            <a:r>
              <a:rPr lang="fr-FR" sz="2800" dirty="0">
                <a:solidFill>
                  <a:srgbClr val="2B4150"/>
                </a:solidFill>
                <a:latin typeface="Times New Roman" panose="02020603050405020304" pitchFamily="18" charset="0"/>
                <a:ea typeface="Source Sans Pro" pitchFamily="34" charset="-122"/>
                <a:cs typeface="Times New Roman" panose="02020603050405020304" pitchFamily="18" charset="0"/>
              </a:rPr>
              <a:t>Il n'y a pas de programme de dépistage systématique, mais le médecin peut recommander des examens pour les personnes à risque.</a:t>
            </a:r>
            <a:endParaRPr lang="fr-F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0" y="429469"/>
            <a:ext cx="14600342" cy="694373"/>
          </a:xfrm>
          <a:prstGeom prst="rect">
            <a:avLst/>
          </a:prstGeom>
          <a:noFill/>
          <a:ln/>
        </p:spPr>
        <p:txBody>
          <a:bodyPr wrap="none" rtlCol="0" anchor="t"/>
          <a:lstStyle/>
          <a:p>
            <a:pPr marL="0" indent="0" algn="ctr">
              <a:lnSpc>
                <a:spcPts val="5468"/>
              </a:lnSpc>
              <a:buNone/>
            </a:pPr>
            <a:r>
              <a:rPr lang="en-US" sz="4400" b="1" dirty="0">
                <a:latin typeface="Times New Roman" panose="02020603050405020304" pitchFamily="18" charset="0"/>
                <a:ea typeface="MuseoModerno" pitchFamily="34" charset="-122"/>
                <a:cs typeface="Times New Roman" panose="02020603050405020304" pitchFamily="18" charset="0"/>
              </a:rPr>
              <a:t>Rôle du HPV dans le cancer de la vessie</a:t>
            </a:r>
            <a:endParaRPr lang="en-US" sz="4400" b="1" dirty="0">
              <a:latin typeface="Times New Roman" panose="02020603050405020304" pitchFamily="18" charset="0"/>
              <a:cs typeface="Times New Roman" panose="02020603050405020304" pitchFamily="18" charset="0"/>
            </a:endParaRPr>
          </a:p>
        </p:txBody>
      </p:sp>
      <p:sp>
        <p:nvSpPr>
          <p:cNvPr id="5" name="Text 3"/>
          <p:cNvSpPr/>
          <p:nvPr/>
        </p:nvSpPr>
        <p:spPr>
          <a:xfrm>
            <a:off x="1763976" y="2187026"/>
            <a:ext cx="4160596" cy="520779"/>
          </a:xfrm>
          <a:prstGeom prst="rect">
            <a:avLst/>
          </a:prstGeom>
          <a:noFill/>
          <a:ln/>
        </p:spPr>
        <p:txBody>
          <a:bodyPr wrap="none" rtlCol="0" anchor="t"/>
          <a:lstStyle/>
          <a:p>
            <a:pPr marL="0" indent="0">
              <a:lnSpc>
                <a:spcPts val="2734"/>
              </a:lnSpc>
              <a:buNone/>
            </a:pPr>
            <a:r>
              <a:rPr lang="en-US" sz="3200" b="1" u="sng" dirty="0">
                <a:effectLst>
                  <a:outerShdw blurRad="38100" dist="38100" dir="2700000" algn="tl">
                    <a:srgbClr val="000000">
                      <a:alpha val="43137"/>
                    </a:srgbClr>
                  </a:outerShdw>
                </a:effectLst>
                <a:latin typeface="Times New Roman" panose="02020603050405020304" pitchFamily="18" charset="0"/>
                <a:ea typeface="MuseoModerno" pitchFamily="34" charset="-122"/>
                <a:cs typeface="Times New Roman" panose="02020603050405020304" pitchFamily="18" charset="0"/>
              </a:rPr>
              <a:t>Lien possible</a:t>
            </a:r>
            <a:endParaRPr lang="en-US"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4"/>
          <p:cNvSpPr/>
          <p:nvPr/>
        </p:nvSpPr>
        <p:spPr>
          <a:xfrm>
            <a:off x="681568" y="2762841"/>
            <a:ext cx="6325412" cy="2025943"/>
          </a:xfrm>
          <a:prstGeom prst="rect">
            <a:avLst/>
          </a:prstGeom>
          <a:noFill/>
          <a:ln/>
        </p:spPr>
        <p:txBody>
          <a:bodyPr wrap="square" rtlCol="0" anchor="t"/>
          <a:lstStyle/>
          <a:p>
            <a:pPr marL="0" indent="0">
              <a:buNone/>
            </a:pPr>
            <a:r>
              <a:rPr lang="en-US" sz="2800" dirty="0">
                <a:latin typeface="Times New Roman" panose="02020603050405020304" pitchFamily="18" charset="0"/>
                <a:ea typeface="Source Sans Pro" pitchFamily="34" charset="-122"/>
                <a:cs typeface="Times New Roman" panose="02020603050405020304" pitchFamily="18" charset="0"/>
              </a:rPr>
              <a:t>Certaines études suggèrent que le papillomavirus humain (HPV) pourrait jouer un rôle dans le développement de certains cancers de la vessie.</a:t>
            </a:r>
            <a:endParaRPr lang="en-US" sz="2800" dirty="0">
              <a:latin typeface="Times New Roman" panose="02020603050405020304" pitchFamily="18" charset="0"/>
              <a:cs typeface="Times New Roman" panose="02020603050405020304" pitchFamily="18" charset="0"/>
            </a:endParaRPr>
          </a:p>
        </p:txBody>
      </p:sp>
      <p:sp>
        <p:nvSpPr>
          <p:cNvPr id="7" name="Text 5"/>
          <p:cNvSpPr/>
          <p:nvPr/>
        </p:nvSpPr>
        <p:spPr>
          <a:xfrm>
            <a:off x="9239509" y="2316589"/>
            <a:ext cx="3649450" cy="347186"/>
          </a:xfrm>
          <a:prstGeom prst="rect">
            <a:avLst/>
          </a:prstGeom>
          <a:noFill/>
          <a:ln/>
        </p:spPr>
        <p:txBody>
          <a:bodyPr wrap="none" rtlCol="0" anchor="t"/>
          <a:lstStyle/>
          <a:p>
            <a:pPr marL="0" indent="0">
              <a:lnSpc>
                <a:spcPts val="2734"/>
              </a:lnSpc>
              <a:buNone/>
            </a:pPr>
            <a:r>
              <a:rPr lang="en-US" sz="3200" b="1" u="sng" dirty="0">
                <a:effectLst>
                  <a:outerShdw blurRad="38100" dist="38100" dir="2700000" algn="tl">
                    <a:srgbClr val="000000">
                      <a:alpha val="43137"/>
                    </a:srgbClr>
                  </a:outerShdw>
                </a:effectLst>
                <a:latin typeface="Times New Roman" panose="02020603050405020304" pitchFamily="18" charset="0"/>
                <a:ea typeface="MuseoModerno" pitchFamily="34" charset="-122"/>
                <a:cs typeface="Times New Roman" panose="02020603050405020304" pitchFamily="18" charset="0"/>
              </a:rPr>
              <a:t>Recherches en cours</a:t>
            </a:r>
            <a:endParaRPr lang="en-US"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 6"/>
          <p:cNvSpPr/>
          <p:nvPr/>
        </p:nvSpPr>
        <p:spPr>
          <a:xfrm>
            <a:off x="8045253" y="3049878"/>
            <a:ext cx="6555089" cy="1673157"/>
          </a:xfrm>
          <a:prstGeom prst="rect">
            <a:avLst/>
          </a:prstGeom>
          <a:noFill/>
          <a:ln/>
        </p:spPr>
        <p:txBody>
          <a:bodyPr wrap="square" rtlCol="0" anchor="t"/>
          <a:lstStyle/>
          <a:p>
            <a:pPr marL="0" indent="0">
              <a:buNone/>
            </a:pPr>
            <a:r>
              <a:rPr lang="en-US" sz="2800" dirty="0">
                <a:latin typeface="Times New Roman" panose="02020603050405020304" pitchFamily="18" charset="0"/>
                <a:ea typeface="Source Sans Pro" pitchFamily="34" charset="-122"/>
                <a:cs typeface="Times New Roman" panose="02020603050405020304" pitchFamily="18" charset="0"/>
              </a:rPr>
              <a:t>Les scientifiques étudient </a:t>
            </a:r>
            <a:r>
              <a:rPr lang="en-US" sz="2800" b="1" dirty="0">
                <a:latin typeface="Times New Roman" panose="02020603050405020304" pitchFamily="18" charset="0"/>
                <a:ea typeface="Source Sans Pro" pitchFamily="34" charset="-122"/>
                <a:cs typeface="Times New Roman" panose="02020603050405020304" pitchFamily="18" charset="0"/>
              </a:rPr>
              <a:t>actuellement le lien entre le HPV et le cancer de la vessie</a:t>
            </a:r>
            <a:r>
              <a:rPr lang="en-US" sz="2800" dirty="0">
                <a:latin typeface="Times New Roman" panose="02020603050405020304" pitchFamily="18" charset="0"/>
                <a:ea typeface="Source Sans Pro" pitchFamily="34" charset="-122"/>
                <a:cs typeface="Times New Roman" panose="02020603050405020304" pitchFamily="18" charset="0"/>
              </a:rPr>
              <a:t>, mais les résultats sont encore mitigés.</a:t>
            </a:r>
            <a:endParaRPr lang="en-US" sz="2800" dirty="0">
              <a:latin typeface="Times New Roman" panose="02020603050405020304" pitchFamily="18" charset="0"/>
              <a:cs typeface="Times New Roman" panose="02020603050405020304" pitchFamily="18" charset="0"/>
            </a:endParaRPr>
          </a:p>
        </p:txBody>
      </p:sp>
      <p:sp>
        <p:nvSpPr>
          <p:cNvPr id="9" name="Text 7"/>
          <p:cNvSpPr/>
          <p:nvPr/>
        </p:nvSpPr>
        <p:spPr>
          <a:xfrm>
            <a:off x="5080727" y="5284152"/>
            <a:ext cx="2777490" cy="347186"/>
          </a:xfrm>
          <a:prstGeom prst="rect">
            <a:avLst/>
          </a:prstGeom>
          <a:noFill/>
          <a:ln/>
        </p:spPr>
        <p:txBody>
          <a:bodyPr wrap="none" rtlCol="0" anchor="t"/>
          <a:lstStyle/>
          <a:p>
            <a:pPr marL="0" indent="0">
              <a:lnSpc>
                <a:spcPts val="2734"/>
              </a:lnSpc>
              <a:buNone/>
            </a:pPr>
            <a:r>
              <a:rPr lang="en-US" sz="3200" b="1" u="sng" dirty="0">
                <a:effectLst>
                  <a:outerShdw blurRad="38100" dist="38100" dir="2700000" algn="tl">
                    <a:srgbClr val="000000">
                      <a:alpha val="43137"/>
                    </a:srgbClr>
                  </a:outerShdw>
                </a:effectLst>
                <a:latin typeface="Times New Roman" panose="02020603050405020304" pitchFamily="18" charset="0"/>
                <a:ea typeface="MuseoModerno" pitchFamily="34" charset="-122"/>
                <a:cs typeface="Times New Roman" panose="02020603050405020304" pitchFamily="18" charset="0"/>
              </a:rPr>
              <a:t>Implications</a:t>
            </a:r>
            <a:endParaRPr lang="en-US"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 8"/>
          <p:cNvSpPr/>
          <p:nvPr/>
        </p:nvSpPr>
        <p:spPr>
          <a:xfrm>
            <a:off x="2212707" y="5909396"/>
            <a:ext cx="9518073" cy="1260490"/>
          </a:xfrm>
          <a:prstGeom prst="rect">
            <a:avLst/>
          </a:prstGeom>
          <a:noFill/>
          <a:ln/>
        </p:spPr>
        <p:txBody>
          <a:bodyPr wrap="square" rtlCol="0" anchor="t"/>
          <a:lstStyle/>
          <a:p>
            <a:pPr marL="0" indent="0">
              <a:buNone/>
            </a:pPr>
            <a:r>
              <a:rPr lang="en-US" sz="2800" dirty="0">
                <a:latin typeface="Times New Roman" panose="02020603050405020304" pitchFamily="18" charset="0"/>
                <a:ea typeface="Source Sans Pro" pitchFamily="34" charset="-122"/>
                <a:cs typeface="Times New Roman" panose="02020603050405020304" pitchFamily="18" charset="0"/>
              </a:rPr>
              <a:t>Si un lien était établi, cela pourrait </a:t>
            </a:r>
            <a:r>
              <a:rPr lang="en-US" sz="2800" b="1" dirty="0">
                <a:latin typeface="Times New Roman" panose="02020603050405020304" pitchFamily="18" charset="0"/>
                <a:ea typeface="Source Sans Pro" pitchFamily="34" charset="-122"/>
                <a:cs typeface="Times New Roman" panose="02020603050405020304" pitchFamily="18" charset="0"/>
              </a:rPr>
              <a:t>ouvrir de nouvelles pistes de </a:t>
            </a:r>
            <a:r>
              <a:rPr lang="en-US" sz="2800" b="1" dirty="0" err="1">
                <a:latin typeface="Times New Roman" panose="02020603050405020304" pitchFamily="18" charset="0"/>
                <a:ea typeface="Source Sans Pro" pitchFamily="34" charset="-122"/>
                <a:cs typeface="Times New Roman" panose="02020603050405020304" pitchFamily="18" charset="0"/>
              </a:rPr>
              <a:t>dépistage</a:t>
            </a:r>
            <a:r>
              <a:rPr lang="en-US" sz="2800" b="1" dirty="0">
                <a:latin typeface="Times New Roman" panose="02020603050405020304" pitchFamily="18" charset="0"/>
                <a:ea typeface="Source Sans Pro" pitchFamily="34" charset="-122"/>
                <a:cs typeface="Times New Roman" panose="02020603050405020304" pitchFamily="18" charset="0"/>
              </a:rPr>
              <a:t> et de prévention </a:t>
            </a:r>
            <a:r>
              <a:rPr lang="en-US" sz="2800" dirty="0">
                <a:latin typeface="Times New Roman" panose="02020603050405020304" pitchFamily="18" charset="0"/>
                <a:ea typeface="Source Sans Pro" pitchFamily="34" charset="-122"/>
                <a:cs typeface="Times New Roman" panose="02020603050405020304" pitchFamily="18" charset="0"/>
              </a:rPr>
              <a:t>du cancer de la vessie.</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1774268" y="480774"/>
            <a:ext cx="12191113" cy="973953"/>
          </a:xfrm>
          <a:prstGeom prst="rect">
            <a:avLst/>
          </a:prstGeom>
          <a:noFill/>
          <a:ln/>
        </p:spPr>
        <p:txBody>
          <a:bodyPr wrap="square" rtlCol="0" anchor="t"/>
          <a:lstStyle/>
          <a:p>
            <a:pPr marL="0" indent="0">
              <a:lnSpc>
                <a:spcPts val="5468"/>
              </a:lnSpc>
              <a:buNone/>
            </a:pPr>
            <a:r>
              <a:rPr lang="fr-FR" sz="4400" b="1" dirty="0">
                <a:solidFill>
                  <a:srgbClr val="1F1E1E"/>
                </a:solidFill>
                <a:latin typeface="Times New Roman" panose="02020603050405020304" pitchFamily="18" charset="0"/>
                <a:ea typeface="Alexandria" pitchFamily="34" charset="-122"/>
                <a:cs typeface="Times New Roman" panose="02020603050405020304" pitchFamily="18" charset="0"/>
              </a:rPr>
              <a:t>Épidémiologie du cancer de la vessie lié au HPV</a:t>
            </a:r>
            <a:endParaRPr lang="fr-FR" sz="4400" dirty="0">
              <a:latin typeface="Times New Roman" panose="02020603050405020304" pitchFamily="18" charset="0"/>
              <a:cs typeface="Times New Roman" panose="02020603050405020304" pitchFamily="18" charset="0"/>
            </a:endParaRPr>
          </a:p>
        </p:txBody>
      </p:sp>
      <p:sp>
        <p:nvSpPr>
          <p:cNvPr id="5" name="Text 3"/>
          <p:cNvSpPr/>
          <p:nvPr/>
        </p:nvSpPr>
        <p:spPr>
          <a:xfrm>
            <a:off x="741910" y="2973510"/>
            <a:ext cx="4495108" cy="365605"/>
          </a:xfrm>
          <a:prstGeom prst="rect">
            <a:avLst/>
          </a:prstGeom>
          <a:noFill/>
          <a:ln/>
        </p:spPr>
        <p:txBody>
          <a:bodyPr wrap="none" rtlCol="0" anchor="t"/>
          <a:lstStyle/>
          <a:p>
            <a:pPr>
              <a:lnSpc>
                <a:spcPts val="2734"/>
              </a:lnSpc>
            </a:pPr>
            <a:r>
              <a:rPr lang="fr-FR" sz="3200" b="1" u="sng" dirty="0">
                <a:solidFill>
                  <a:srgbClr val="1F1E1E"/>
                </a:solidFill>
                <a:effectLst>
                  <a:outerShdw blurRad="38100" dist="38100" dir="2700000" algn="tl">
                    <a:srgbClr val="000000">
                      <a:alpha val="43137"/>
                    </a:srgbClr>
                  </a:outerShdw>
                </a:effectLst>
                <a:latin typeface="Times New Roman" panose="02020603050405020304" pitchFamily="18" charset="0"/>
                <a:ea typeface="Alexandria" pitchFamily="34" charset="-122"/>
                <a:cs typeface="Times New Roman" panose="02020603050405020304" pitchFamily="18" charset="0"/>
              </a:rPr>
              <a:t>Prévalence et Incidence</a:t>
            </a:r>
            <a:endParaRPr lang="fr-FR"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nSpc>
                <a:spcPts val="2734"/>
              </a:lnSpc>
              <a:buNone/>
            </a:pPr>
            <a:endParaRPr lang="fr-FR"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4"/>
          <p:cNvSpPr/>
          <p:nvPr/>
        </p:nvSpPr>
        <p:spPr>
          <a:xfrm>
            <a:off x="409402" y="3848168"/>
            <a:ext cx="6905798" cy="3321560"/>
          </a:xfrm>
          <a:prstGeom prst="rect">
            <a:avLst/>
          </a:prstGeom>
          <a:noFill/>
          <a:ln/>
        </p:spPr>
        <p:txBody>
          <a:bodyPr wrap="square" rtlCol="0" anchor="t"/>
          <a:lstStyle/>
          <a:p>
            <a:pPr marL="457200" indent="-457200" algn="ctr">
              <a:lnSpc>
                <a:spcPct val="150000"/>
              </a:lnSpc>
              <a:buFont typeface="Arial" panose="020B0604020202020204" pitchFamily="34" charset="0"/>
              <a:buChar char="•"/>
            </a:pPr>
            <a:r>
              <a:rPr lang="fr-FR" sz="2800" dirty="0">
                <a:solidFill>
                  <a:srgbClr val="3B3535"/>
                </a:solidFill>
                <a:latin typeface="Times New Roman" panose="02020603050405020304" pitchFamily="18" charset="0"/>
                <a:ea typeface="Sora" pitchFamily="34" charset="-122"/>
                <a:cs typeface="Times New Roman" panose="02020603050405020304" pitchFamily="18" charset="0"/>
              </a:rPr>
              <a:t>On estime que </a:t>
            </a:r>
            <a:r>
              <a:rPr lang="fr-FR" sz="2800" b="1" dirty="0">
                <a:solidFill>
                  <a:srgbClr val="FF0000"/>
                </a:solidFill>
                <a:latin typeface="Times New Roman" panose="02020603050405020304" pitchFamily="18" charset="0"/>
                <a:ea typeface="Sora" pitchFamily="34" charset="-122"/>
                <a:cs typeface="Times New Roman" panose="02020603050405020304" pitchFamily="18" charset="0"/>
              </a:rPr>
              <a:t>10 à 25%</a:t>
            </a:r>
            <a:r>
              <a:rPr lang="fr-FR" sz="2800" b="1" dirty="0">
                <a:solidFill>
                  <a:srgbClr val="3B3535"/>
                </a:solidFill>
                <a:latin typeface="Times New Roman" panose="02020603050405020304" pitchFamily="18" charset="0"/>
                <a:ea typeface="Sora" pitchFamily="34" charset="-122"/>
                <a:cs typeface="Times New Roman" panose="02020603050405020304" pitchFamily="18" charset="0"/>
              </a:rPr>
              <a:t> </a:t>
            </a:r>
            <a:r>
              <a:rPr lang="fr-FR" sz="2800" dirty="0">
                <a:solidFill>
                  <a:srgbClr val="3B3535"/>
                </a:solidFill>
                <a:latin typeface="Times New Roman" panose="02020603050405020304" pitchFamily="18" charset="0"/>
                <a:ea typeface="Sora" pitchFamily="34" charset="-122"/>
                <a:cs typeface="Times New Roman" panose="02020603050405020304" pitchFamily="18" charset="0"/>
              </a:rPr>
              <a:t>des cancers de la vessie sont associés au HPV.</a:t>
            </a:r>
          </a:p>
          <a:p>
            <a:pPr marL="457200" indent="-457200" algn="ctr">
              <a:lnSpc>
                <a:spcPct val="150000"/>
              </a:lnSpc>
              <a:buFont typeface="Arial" panose="020B0604020202020204" pitchFamily="34" charset="0"/>
              <a:buChar char="•"/>
            </a:pPr>
            <a:r>
              <a:rPr lang="fr-FR" sz="2800" dirty="0">
                <a:solidFill>
                  <a:srgbClr val="3B3535"/>
                </a:solidFill>
                <a:latin typeface="Times New Roman" panose="02020603050405020304" pitchFamily="18" charset="0"/>
                <a:ea typeface="Sora" pitchFamily="34" charset="-122"/>
                <a:cs typeface="Times New Roman" panose="02020603050405020304" pitchFamily="18" charset="0"/>
              </a:rPr>
              <a:t>L'incidence du cancer de la vessie lié au HPV semble plus élevée dans certaines régions du monde</a:t>
            </a:r>
            <a:endParaRPr lang="fr-FR" sz="2800" dirty="0">
              <a:latin typeface="Times New Roman" panose="02020603050405020304" pitchFamily="18" charset="0"/>
              <a:cs typeface="Times New Roman" panose="02020603050405020304" pitchFamily="18" charset="0"/>
            </a:endParaRPr>
          </a:p>
        </p:txBody>
      </p:sp>
      <p:sp>
        <p:nvSpPr>
          <p:cNvPr id="7" name="Text 5"/>
          <p:cNvSpPr/>
          <p:nvPr/>
        </p:nvSpPr>
        <p:spPr>
          <a:xfrm>
            <a:off x="9714174" y="2188073"/>
            <a:ext cx="3719944" cy="347186"/>
          </a:xfrm>
          <a:prstGeom prst="rect">
            <a:avLst/>
          </a:prstGeom>
          <a:noFill/>
          <a:ln/>
        </p:spPr>
        <p:txBody>
          <a:bodyPr wrap="none" rtlCol="0" anchor="t"/>
          <a:lstStyle/>
          <a:p>
            <a:pPr marL="0" indent="0">
              <a:lnSpc>
                <a:spcPts val="2734"/>
              </a:lnSpc>
              <a:buNone/>
            </a:pPr>
            <a:r>
              <a:rPr lang="fr-FR" sz="3200" b="1" u="sng" dirty="0">
                <a:effectLst>
                  <a:outerShdw blurRad="38100" dist="38100" dir="2700000" algn="tl">
                    <a:srgbClr val="000000">
                      <a:alpha val="43137"/>
                    </a:srgbClr>
                  </a:outerShdw>
                </a:effectLst>
                <a:latin typeface="Times New Roman" panose="02020603050405020304" pitchFamily="18" charset="0"/>
                <a:ea typeface="Alexandria" pitchFamily="34" charset="-122"/>
                <a:cs typeface="Times New Roman" panose="02020603050405020304" pitchFamily="18" charset="0"/>
              </a:rPr>
              <a:t>Facteurs de risque</a:t>
            </a:r>
            <a:endParaRPr lang="fr-FR" sz="32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 6"/>
          <p:cNvSpPr/>
          <p:nvPr/>
        </p:nvSpPr>
        <p:spPr>
          <a:xfrm>
            <a:off x="8541327" y="2973510"/>
            <a:ext cx="6089073" cy="3096735"/>
          </a:xfrm>
          <a:prstGeom prst="rect">
            <a:avLst/>
          </a:prstGeom>
          <a:noFill/>
          <a:ln/>
        </p:spPr>
        <p:txBody>
          <a:bodyPr wrap="square" rtlCol="0" anchor="t"/>
          <a:lstStyle/>
          <a:p>
            <a:pPr marL="0" indent="0" algn="ctr">
              <a:lnSpc>
                <a:spcPct val="150000"/>
              </a:lnSpc>
              <a:buNone/>
            </a:pPr>
            <a:r>
              <a:rPr lang="fr-FR" sz="2800" dirty="0">
                <a:solidFill>
                  <a:srgbClr val="3B3535"/>
                </a:solidFill>
                <a:latin typeface="Times New Roman" panose="02020603050405020304" pitchFamily="18" charset="0"/>
                <a:ea typeface="Sora" pitchFamily="34" charset="-122"/>
                <a:cs typeface="Times New Roman" panose="02020603050405020304" pitchFamily="18" charset="0"/>
              </a:rPr>
              <a:t>Les hommes, les fumeurs et les personnes immunodéprimées sont plus à risque de développer un cancer de la vessie lié au HPV.</a:t>
            </a:r>
            <a:endParaRPr lang="fr-F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a:stretch>
            <a:fillRect/>
          </a:stretch>
        </p:blipFill>
        <p:spPr>
          <a:xfrm>
            <a:off x="11231994" y="0"/>
            <a:ext cx="3306965" cy="8229719"/>
          </a:xfrm>
          <a:prstGeom prst="rect">
            <a:avLst/>
          </a:prstGeom>
        </p:spPr>
      </p:pic>
      <p:sp>
        <p:nvSpPr>
          <p:cNvPr id="5" name="Text 2"/>
          <p:cNvSpPr/>
          <p:nvPr/>
        </p:nvSpPr>
        <p:spPr>
          <a:xfrm>
            <a:off x="395558" y="479746"/>
            <a:ext cx="11055224" cy="1276545"/>
          </a:xfrm>
          <a:prstGeom prst="rect">
            <a:avLst/>
          </a:prstGeom>
          <a:noFill/>
          <a:ln/>
        </p:spPr>
        <p:txBody>
          <a:bodyPr wrap="square" rtlCol="0" anchor="t"/>
          <a:lstStyle/>
          <a:p>
            <a:pPr marL="0" indent="0">
              <a:lnSpc>
                <a:spcPts val="5212"/>
              </a:lnSpc>
              <a:buNone/>
            </a:pPr>
            <a:r>
              <a:rPr lang="en-US" sz="3600" b="1" dirty="0">
                <a:solidFill>
                  <a:srgbClr val="1F1E1E"/>
                </a:solidFill>
                <a:latin typeface="Times New Roman" panose="02020603050405020304" pitchFamily="18" charset="0"/>
                <a:ea typeface="Alexandria" pitchFamily="34" charset="-122"/>
                <a:cs typeface="Times New Roman" panose="02020603050405020304" pitchFamily="18" charset="0"/>
              </a:rPr>
              <a:t>Mécanismes biologiques de l'infection par le HPV dans le cancer de la vessie</a:t>
            </a:r>
            <a:endParaRPr lang="en-US" sz="3600" dirty="0">
              <a:latin typeface="Times New Roman" panose="02020603050405020304" pitchFamily="18" charset="0"/>
              <a:cs typeface="Times New Roman" panose="02020603050405020304" pitchFamily="18" charset="0"/>
            </a:endParaRPr>
          </a:p>
        </p:txBody>
      </p:sp>
      <p:sp>
        <p:nvSpPr>
          <p:cNvPr id="6" name="Shape 3"/>
          <p:cNvSpPr/>
          <p:nvPr/>
        </p:nvSpPr>
        <p:spPr>
          <a:xfrm>
            <a:off x="1090851" y="2101869"/>
            <a:ext cx="42267" cy="4761905"/>
          </a:xfrm>
          <a:prstGeom prst="roundRect">
            <a:avLst>
              <a:gd name="adj" fmla="val 225501"/>
            </a:avLst>
          </a:prstGeom>
          <a:solidFill>
            <a:srgbClr val="BBC2DC"/>
          </a:solidFill>
          <a:ln/>
        </p:spPr>
        <p:txBody>
          <a:bodyPr/>
          <a:lstStyle/>
          <a:p>
            <a:endParaRPr lang="fr-FR"/>
          </a:p>
        </p:txBody>
      </p:sp>
      <p:sp>
        <p:nvSpPr>
          <p:cNvPr id="7" name="Shape 4"/>
          <p:cNvSpPr/>
          <p:nvPr/>
        </p:nvSpPr>
        <p:spPr>
          <a:xfrm>
            <a:off x="1334333" y="2634555"/>
            <a:ext cx="741283" cy="42267"/>
          </a:xfrm>
          <a:prstGeom prst="roundRect">
            <a:avLst>
              <a:gd name="adj" fmla="val 225501"/>
            </a:avLst>
          </a:prstGeom>
          <a:solidFill>
            <a:srgbClr val="BBC2DC"/>
          </a:solidFill>
          <a:ln/>
        </p:spPr>
        <p:txBody>
          <a:bodyPr/>
          <a:lstStyle/>
          <a:p>
            <a:endParaRPr lang="fr-FR"/>
          </a:p>
        </p:txBody>
      </p:sp>
      <p:sp>
        <p:nvSpPr>
          <p:cNvPr id="8" name="Shape 5"/>
          <p:cNvSpPr/>
          <p:nvPr/>
        </p:nvSpPr>
        <p:spPr>
          <a:xfrm>
            <a:off x="873681" y="2368184"/>
            <a:ext cx="476488" cy="476488"/>
          </a:xfrm>
          <a:prstGeom prst="roundRect">
            <a:avLst>
              <a:gd name="adj" fmla="val 20003"/>
            </a:avLst>
          </a:prstGeom>
          <a:solidFill>
            <a:srgbClr val="D5DCF6"/>
          </a:solidFill>
          <a:ln w="7620">
            <a:solidFill>
              <a:srgbClr val="BBC2DC"/>
            </a:solidFill>
            <a:prstDash val="solid"/>
          </a:ln>
        </p:spPr>
        <p:txBody>
          <a:bodyPr/>
          <a:lstStyle/>
          <a:p>
            <a:endParaRPr lang="fr-FR"/>
          </a:p>
        </p:txBody>
      </p:sp>
      <p:sp>
        <p:nvSpPr>
          <p:cNvPr id="9" name="Text 6"/>
          <p:cNvSpPr/>
          <p:nvPr/>
        </p:nvSpPr>
        <p:spPr>
          <a:xfrm>
            <a:off x="1008221" y="2341072"/>
            <a:ext cx="124897" cy="397073"/>
          </a:xfrm>
          <a:prstGeom prst="rect">
            <a:avLst/>
          </a:prstGeom>
          <a:noFill/>
          <a:ln/>
        </p:spPr>
        <p:txBody>
          <a:bodyPr wrap="none" rtlCol="0" anchor="t"/>
          <a:lstStyle/>
          <a:p>
            <a:pPr marL="0" indent="0" algn="ctr">
              <a:lnSpc>
                <a:spcPts val="3127"/>
              </a:lnSpc>
              <a:buNone/>
            </a:pPr>
            <a:r>
              <a:rPr lang="en-US" sz="2800" b="1" dirty="0">
                <a:solidFill>
                  <a:srgbClr val="3B3535"/>
                </a:solidFill>
                <a:latin typeface="Times New Roman" panose="02020603050405020304" pitchFamily="18" charset="0"/>
                <a:ea typeface="Alexandria" pitchFamily="34" charset="-122"/>
                <a:cs typeface="Times New Roman" panose="02020603050405020304" pitchFamily="18" charset="0"/>
              </a:rPr>
              <a:t>1</a:t>
            </a:r>
            <a:endParaRPr lang="en-US" sz="2800" dirty="0">
              <a:latin typeface="Times New Roman" panose="02020603050405020304" pitchFamily="18" charset="0"/>
              <a:cs typeface="Times New Roman" panose="02020603050405020304" pitchFamily="18" charset="0"/>
            </a:endParaRPr>
          </a:p>
        </p:txBody>
      </p:sp>
      <p:sp>
        <p:nvSpPr>
          <p:cNvPr id="10" name="Text 7"/>
          <p:cNvSpPr/>
          <p:nvPr/>
        </p:nvSpPr>
        <p:spPr>
          <a:xfrm>
            <a:off x="2088105" y="2428864"/>
            <a:ext cx="3563819" cy="309281"/>
          </a:xfrm>
          <a:prstGeom prst="rect">
            <a:avLst/>
          </a:prstGeom>
          <a:noFill/>
          <a:ln/>
        </p:spPr>
        <p:txBody>
          <a:bodyPr wrap="none" rtlCol="0" anchor="t"/>
          <a:lstStyle/>
          <a:p>
            <a:pPr marL="0" indent="0" algn="l">
              <a:lnSpc>
                <a:spcPts val="2606"/>
              </a:lnSpc>
              <a:buNone/>
            </a:pPr>
            <a:r>
              <a:rPr lang="en-US" sz="2800" b="1" dirty="0">
                <a:solidFill>
                  <a:srgbClr val="3B3535"/>
                </a:solidFill>
                <a:latin typeface="Times New Roman" panose="02020603050405020304" pitchFamily="18" charset="0"/>
                <a:ea typeface="Alexandria" pitchFamily="34" charset="-122"/>
                <a:cs typeface="Times New Roman" panose="02020603050405020304" pitchFamily="18" charset="0"/>
              </a:rPr>
              <a:t>Infection par le HPV</a:t>
            </a:r>
            <a:endParaRPr lang="en-US" sz="2800" dirty="0">
              <a:latin typeface="Times New Roman" panose="02020603050405020304" pitchFamily="18" charset="0"/>
              <a:cs typeface="Times New Roman" panose="02020603050405020304" pitchFamily="18" charset="0"/>
            </a:endParaRPr>
          </a:p>
        </p:txBody>
      </p:sp>
      <p:sp>
        <p:nvSpPr>
          <p:cNvPr id="11" name="Text 8"/>
          <p:cNvSpPr/>
          <p:nvPr/>
        </p:nvSpPr>
        <p:spPr>
          <a:xfrm>
            <a:off x="1720809" y="3032819"/>
            <a:ext cx="9294133" cy="399612"/>
          </a:xfrm>
          <a:prstGeom prst="rect">
            <a:avLst/>
          </a:prstGeom>
          <a:noFill/>
          <a:ln/>
        </p:spPr>
        <p:txBody>
          <a:bodyPr wrap="none" rtlCol="0" anchor="t"/>
          <a:lstStyle/>
          <a:p>
            <a:pPr marL="0" indent="0" algn="l">
              <a:lnSpc>
                <a:spcPts val="2668"/>
              </a:lnSpc>
              <a:buNone/>
            </a:pPr>
            <a:r>
              <a:rPr lang="en-US" sz="2800" dirty="0">
                <a:latin typeface="Times New Roman" panose="02020603050405020304" pitchFamily="18" charset="0"/>
                <a:ea typeface="Sora" pitchFamily="34" charset="-122"/>
                <a:cs typeface="Times New Roman" panose="02020603050405020304" pitchFamily="18" charset="0"/>
              </a:rPr>
              <a:t>Le virus HPV pénètre dans les cellules de la vessie et s'y installe.</a:t>
            </a:r>
            <a:endParaRPr lang="en-US" sz="2800" dirty="0">
              <a:latin typeface="Times New Roman" panose="02020603050405020304" pitchFamily="18" charset="0"/>
              <a:cs typeface="Times New Roman" panose="02020603050405020304" pitchFamily="18" charset="0"/>
            </a:endParaRPr>
          </a:p>
        </p:txBody>
      </p:sp>
      <p:sp>
        <p:nvSpPr>
          <p:cNvPr id="12" name="Shape 9"/>
          <p:cNvSpPr/>
          <p:nvPr/>
        </p:nvSpPr>
        <p:spPr>
          <a:xfrm>
            <a:off x="1403714" y="4117923"/>
            <a:ext cx="741283" cy="42267"/>
          </a:xfrm>
          <a:prstGeom prst="roundRect">
            <a:avLst>
              <a:gd name="adj" fmla="val 225501"/>
            </a:avLst>
          </a:prstGeom>
          <a:solidFill>
            <a:srgbClr val="BBC2DC"/>
          </a:solidFill>
          <a:ln/>
        </p:spPr>
        <p:txBody>
          <a:bodyPr/>
          <a:lstStyle/>
          <a:p>
            <a:endParaRPr lang="fr-FR"/>
          </a:p>
        </p:txBody>
      </p:sp>
      <p:sp>
        <p:nvSpPr>
          <p:cNvPr id="13" name="Shape 10"/>
          <p:cNvSpPr/>
          <p:nvPr/>
        </p:nvSpPr>
        <p:spPr>
          <a:xfrm>
            <a:off x="873681" y="3837897"/>
            <a:ext cx="476488" cy="476488"/>
          </a:xfrm>
          <a:prstGeom prst="roundRect">
            <a:avLst>
              <a:gd name="adj" fmla="val 20003"/>
            </a:avLst>
          </a:prstGeom>
          <a:solidFill>
            <a:srgbClr val="D5DCF6"/>
          </a:solidFill>
          <a:ln w="7620">
            <a:solidFill>
              <a:srgbClr val="BBC2DC"/>
            </a:solidFill>
            <a:prstDash val="solid"/>
          </a:ln>
        </p:spPr>
        <p:txBody>
          <a:bodyPr/>
          <a:lstStyle/>
          <a:p>
            <a:endParaRPr lang="fr-FR"/>
          </a:p>
        </p:txBody>
      </p:sp>
      <p:sp>
        <p:nvSpPr>
          <p:cNvPr id="14" name="Text 11"/>
          <p:cNvSpPr/>
          <p:nvPr/>
        </p:nvSpPr>
        <p:spPr>
          <a:xfrm>
            <a:off x="996017" y="3806428"/>
            <a:ext cx="189667" cy="397073"/>
          </a:xfrm>
          <a:prstGeom prst="rect">
            <a:avLst/>
          </a:prstGeom>
          <a:noFill/>
          <a:ln/>
        </p:spPr>
        <p:txBody>
          <a:bodyPr wrap="none" rtlCol="0" anchor="t"/>
          <a:lstStyle/>
          <a:p>
            <a:pPr marL="0" indent="0" algn="ctr">
              <a:lnSpc>
                <a:spcPts val="3127"/>
              </a:lnSpc>
              <a:buNone/>
            </a:pPr>
            <a:r>
              <a:rPr lang="en-US" sz="2800" b="1" dirty="0">
                <a:solidFill>
                  <a:srgbClr val="3B3535"/>
                </a:solidFill>
                <a:latin typeface="Times New Roman" panose="02020603050405020304" pitchFamily="18" charset="0"/>
                <a:ea typeface="Alexandria" pitchFamily="34" charset="-122"/>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sp>
        <p:nvSpPr>
          <p:cNvPr id="15" name="Text 12"/>
          <p:cNvSpPr/>
          <p:nvPr/>
        </p:nvSpPr>
        <p:spPr>
          <a:xfrm>
            <a:off x="2170054" y="3878746"/>
            <a:ext cx="4841196" cy="330995"/>
          </a:xfrm>
          <a:prstGeom prst="rect">
            <a:avLst/>
          </a:prstGeom>
          <a:noFill/>
          <a:ln/>
        </p:spPr>
        <p:txBody>
          <a:bodyPr wrap="none" rtlCol="0" anchor="t"/>
          <a:lstStyle/>
          <a:p>
            <a:pPr marL="0" indent="0" algn="l">
              <a:lnSpc>
                <a:spcPts val="2606"/>
              </a:lnSpc>
              <a:buNone/>
            </a:pPr>
            <a:r>
              <a:rPr lang="en-US" sz="2800" b="1" dirty="0">
                <a:solidFill>
                  <a:srgbClr val="3B3535"/>
                </a:solidFill>
                <a:latin typeface="Times New Roman" panose="02020603050405020304" pitchFamily="18" charset="0"/>
                <a:ea typeface="Alexandria" pitchFamily="34" charset="-122"/>
                <a:cs typeface="Times New Roman" panose="02020603050405020304" pitchFamily="18" charset="0"/>
              </a:rPr>
              <a:t>Activation des oncogènes</a:t>
            </a:r>
            <a:endParaRPr lang="en-US" sz="2800" dirty="0">
              <a:latin typeface="Times New Roman" panose="02020603050405020304" pitchFamily="18" charset="0"/>
              <a:cs typeface="Times New Roman" panose="02020603050405020304" pitchFamily="18" charset="0"/>
            </a:endParaRPr>
          </a:p>
        </p:txBody>
      </p:sp>
      <p:sp>
        <p:nvSpPr>
          <p:cNvPr id="16" name="Text 13"/>
          <p:cNvSpPr/>
          <p:nvPr/>
        </p:nvSpPr>
        <p:spPr>
          <a:xfrm>
            <a:off x="2075616" y="4383239"/>
            <a:ext cx="8120060" cy="999010"/>
          </a:xfrm>
          <a:prstGeom prst="rect">
            <a:avLst/>
          </a:prstGeom>
          <a:noFill/>
          <a:ln/>
        </p:spPr>
        <p:txBody>
          <a:bodyPr wrap="square" rtlCol="0" anchor="t"/>
          <a:lstStyle/>
          <a:p>
            <a:pPr marL="0" indent="0" algn="l">
              <a:buNone/>
            </a:pPr>
            <a:r>
              <a:rPr lang="en-US" sz="2800" dirty="0">
                <a:latin typeface="Times New Roman" panose="02020603050405020304" pitchFamily="18" charset="0"/>
                <a:ea typeface="Sora" pitchFamily="34" charset="-122"/>
                <a:cs typeface="Times New Roman" panose="02020603050405020304" pitchFamily="18" charset="0"/>
              </a:rPr>
              <a:t>Les protéines virales E6 et E7 activent des oncogènes, entraînant une prolifération cellulaire incontrôlée.</a:t>
            </a:r>
            <a:endParaRPr lang="en-US" sz="2800" dirty="0">
              <a:latin typeface="Times New Roman" panose="02020603050405020304" pitchFamily="18" charset="0"/>
              <a:cs typeface="Times New Roman" panose="02020603050405020304" pitchFamily="18" charset="0"/>
            </a:endParaRPr>
          </a:p>
        </p:txBody>
      </p:sp>
      <p:sp>
        <p:nvSpPr>
          <p:cNvPr id="17" name="Shape 14"/>
          <p:cNvSpPr/>
          <p:nvPr/>
        </p:nvSpPr>
        <p:spPr>
          <a:xfrm>
            <a:off x="1350169" y="5818875"/>
            <a:ext cx="741283" cy="42267"/>
          </a:xfrm>
          <a:prstGeom prst="roundRect">
            <a:avLst>
              <a:gd name="adj" fmla="val 225501"/>
            </a:avLst>
          </a:prstGeom>
          <a:solidFill>
            <a:srgbClr val="BBC2DC"/>
          </a:solidFill>
          <a:ln/>
        </p:spPr>
        <p:txBody>
          <a:bodyPr/>
          <a:lstStyle/>
          <a:p>
            <a:endParaRPr lang="fr-FR"/>
          </a:p>
        </p:txBody>
      </p:sp>
      <p:sp>
        <p:nvSpPr>
          <p:cNvPr id="18" name="Shape 15"/>
          <p:cNvSpPr/>
          <p:nvPr/>
        </p:nvSpPr>
        <p:spPr>
          <a:xfrm>
            <a:off x="857845" y="5583109"/>
            <a:ext cx="476488" cy="476488"/>
          </a:xfrm>
          <a:prstGeom prst="roundRect">
            <a:avLst>
              <a:gd name="adj" fmla="val 20003"/>
            </a:avLst>
          </a:prstGeom>
          <a:solidFill>
            <a:srgbClr val="D5DCF6"/>
          </a:solidFill>
          <a:ln w="7620">
            <a:solidFill>
              <a:srgbClr val="BBC2DC"/>
            </a:solidFill>
            <a:prstDash val="solid"/>
          </a:ln>
        </p:spPr>
        <p:txBody>
          <a:bodyPr/>
          <a:lstStyle/>
          <a:p>
            <a:endParaRPr lang="fr-FR"/>
          </a:p>
        </p:txBody>
      </p:sp>
      <p:sp>
        <p:nvSpPr>
          <p:cNvPr id="19" name="Text 16"/>
          <p:cNvSpPr/>
          <p:nvPr/>
        </p:nvSpPr>
        <p:spPr>
          <a:xfrm>
            <a:off x="774606" y="5619975"/>
            <a:ext cx="592125" cy="397073"/>
          </a:xfrm>
          <a:prstGeom prst="rect">
            <a:avLst/>
          </a:prstGeom>
          <a:noFill/>
          <a:ln/>
        </p:spPr>
        <p:txBody>
          <a:bodyPr wrap="none" rtlCol="0" anchor="t"/>
          <a:lstStyle/>
          <a:p>
            <a:pPr marL="0" indent="0" algn="ctr">
              <a:lnSpc>
                <a:spcPts val="3127"/>
              </a:lnSpc>
              <a:buNone/>
            </a:pPr>
            <a:r>
              <a:rPr lang="en-US" sz="2800" b="1" dirty="0">
                <a:solidFill>
                  <a:srgbClr val="3B3535"/>
                </a:solidFill>
                <a:latin typeface="Times New Roman" panose="02020603050405020304" pitchFamily="18" charset="0"/>
                <a:ea typeface="Alexandria" pitchFamily="34" charset="-122"/>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
        <p:nvSpPr>
          <p:cNvPr id="20" name="Text 17"/>
          <p:cNvSpPr/>
          <p:nvPr/>
        </p:nvSpPr>
        <p:spPr>
          <a:xfrm>
            <a:off x="2107287" y="5642565"/>
            <a:ext cx="3876417" cy="417032"/>
          </a:xfrm>
          <a:prstGeom prst="rect">
            <a:avLst/>
          </a:prstGeom>
          <a:noFill/>
          <a:ln/>
        </p:spPr>
        <p:txBody>
          <a:bodyPr wrap="none" rtlCol="0" anchor="t"/>
          <a:lstStyle/>
          <a:p>
            <a:pPr marL="0" indent="0" algn="l">
              <a:lnSpc>
                <a:spcPts val="2606"/>
              </a:lnSpc>
              <a:buNone/>
            </a:pPr>
            <a:r>
              <a:rPr lang="en-US" sz="2800" b="1" dirty="0">
                <a:solidFill>
                  <a:srgbClr val="3B3535"/>
                </a:solidFill>
                <a:latin typeface="Times New Roman" panose="02020603050405020304" pitchFamily="18" charset="0"/>
                <a:ea typeface="Alexandria" pitchFamily="34" charset="-122"/>
                <a:cs typeface="Times New Roman" panose="02020603050405020304" pitchFamily="18" charset="0"/>
              </a:rPr>
              <a:t>Instabilité génomique</a:t>
            </a:r>
            <a:endParaRPr lang="en-US" sz="2800" dirty="0">
              <a:latin typeface="Times New Roman" panose="02020603050405020304" pitchFamily="18" charset="0"/>
              <a:cs typeface="Times New Roman" panose="02020603050405020304" pitchFamily="18" charset="0"/>
            </a:endParaRPr>
          </a:p>
        </p:txBody>
      </p:sp>
      <p:sp>
        <p:nvSpPr>
          <p:cNvPr id="21" name="Text 18"/>
          <p:cNvSpPr/>
          <p:nvPr/>
        </p:nvSpPr>
        <p:spPr>
          <a:xfrm>
            <a:off x="2032853" y="6116390"/>
            <a:ext cx="7901702" cy="924544"/>
          </a:xfrm>
          <a:prstGeom prst="rect">
            <a:avLst/>
          </a:prstGeom>
          <a:noFill/>
          <a:ln/>
        </p:spPr>
        <p:txBody>
          <a:bodyPr wrap="square" rtlCol="0" anchor="t"/>
          <a:lstStyle/>
          <a:p>
            <a:pPr marL="0" indent="0" algn="l">
              <a:buNone/>
            </a:pPr>
            <a:r>
              <a:rPr lang="en-US" sz="2800" dirty="0">
                <a:latin typeface="Times New Roman" panose="02020603050405020304" pitchFamily="18" charset="0"/>
                <a:ea typeface="Sora" pitchFamily="34" charset="-122"/>
                <a:cs typeface="Times New Roman" panose="02020603050405020304" pitchFamily="18" charset="0"/>
              </a:rPr>
              <a:t>L'infection par le HPV provoque des dommages à l'ADN, menant à une instabilité génomique.</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3F4839-7C5F-68F5-A851-FD7D271C03B7}"/>
              </a:ext>
            </a:extLst>
          </p:cNvPr>
          <p:cNvPicPr>
            <a:picLocks noChangeAspect="1"/>
          </p:cNvPicPr>
          <p:nvPr/>
        </p:nvPicPr>
        <p:blipFill>
          <a:blip r:embed="rId3"/>
          <a:stretch>
            <a:fillRect/>
          </a:stretch>
        </p:blipFill>
        <p:spPr>
          <a:xfrm>
            <a:off x="772160" y="177671"/>
            <a:ext cx="13264682" cy="3937130"/>
          </a:xfrm>
          <a:prstGeom prst="rect">
            <a:avLst/>
          </a:prstGeom>
        </p:spPr>
      </p:pic>
      <p:sp>
        <p:nvSpPr>
          <p:cNvPr id="7" name="ZoneTexte 6">
            <a:extLst>
              <a:ext uri="{FF2B5EF4-FFF2-40B4-BE49-F238E27FC236}">
                <a16:creationId xmlns:a16="http://schemas.microsoft.com/office/drawing/2014/main" id="{BC85E4CF-DFA7-E747-19FC-31B50EDB38BF}"/>
              </a:ext>
            </a:extLst>
          </p:cNvPr>
          <p:cNvSpPr txBox="1"/>
          <p:nvPr/>
        </p:nvSpPr>
        <p:spPr>
          <a:xfrm>
            <a:off x="386080" y="4539325"/>
            <a:ext cx="14244320" cy="2415533"/>
          </a:xfrm>
          <a:prstGeom prst="rect">
            <a:avLst/>
          </a:prstGeom>
          <a:noFill/>
        </p:spPr>
        <p:txBody>
          <a:bodyPr wrap="square">
            <a:spAutoFit/>
          </a:bodyPr>
          <a:lstStyle/>
          <a:p>
            <a:pPr>
              <a:lnSpc>
                <a:spcPct val="150000"/>
              </a:lnSpc>
            </a:pPr>
            <a:r>
              <a:rPr lang="fr-FR" sz="2800" dirty="0">
                <a:latin typeface="Times New Roman" panose="02020603050405020304" pitchFamily="18" charset="0"/>
                <a:cs typeface="Times New Roman" panose="02020603050405020304" pitchFamily="18" charset="0"/>
              </a:rPr>
              <a:t>L'étude a révélé que la prévalence globale du papillomavirus humain (HPV) chez les patients atteints de cancer de la vessie était de </a:t>
            </a:r>
            <a:r>
              <a:rPr lang="fr-FR" sz="4800" b="1" u="sng" dirty="0">
                <a:latin typeface="Times New Roman" panose="02020603050405020304" pitchFamily="18" charset="0"/>
                <a:cs typeface="Times New Roman" panose="02020603050405020304" pitchFamily="18" charset="0"/>
              </a:rPr>
              <a:t>14,3 % (IC à 95 % : 8,9-22,2 %), </a:t>
            </a:r>
            <a:r>
              <a:rPr lang="fr-FR" sz="2800" dirty="0">
                <a:latin typeface="Times New Roman" panose="02020603050405020304" pitchFamily="18" charset="0"/>
                <a:cs typeface="Times New Roman" panose="02020603050405020304" pitchFamily="18" charset="0"/>
              </a:rPr>
              <a:t>d'après une méta-analyse à effets aléatoires. méta-analyse à effets aléatoires</a:t>
            </a:r>
          </a:p>
        </p:txBody>
      </p:sp>
    </p:spTree>
    <p:extLst>
      <p:ext uri="{BB962C8B-B14F-4D97-AF65-F5344CB8AC3E}">
        <p14:creationId xmlns:p14="http://schemas.microsoft.com/office/powerpoint/2010/main" val="1340778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3F4839-7C5F-68F5-A851-FD7D271C03B7}"/>
              </a:ext>
            </a:extLst>
          </p:cNvPr>
          <p:cNvPicPr>
            <a:picLocks noChangeAspect="1"/>
          </p:cNvPicPr>
          <p:nvPr/>
        </p:nvPicPr>
        <p:blipFill>
          <a:blip r:embed="rId3"/>
          <a:stretch>
            <a:fillRect/>
          </a:stretch>
        </p:blipFill>
        <p:spPr>
          <a:xfrm>
            <a:off x="1485900" y="177671"/>
            <a:ext cx="10515600" cy="2451229"/>
          </a:xfrm>
          <a:prstGeom prst="rect">
            <a:avLst/>
          </a:prstGeom>
        </p:spPr>
      </p:pic>
      <p:pic>
        <p:nvPicPr>
          <p:cNvPr id="4" name="Image 3">
            <a:extLst>
              <a:ext uri="{FF2B5EF4-FFF2-40B4-BE49-F238E27FC236}">
                <a16:creationId xmlns:a16="http://schemas.microsoft.com/office/drawing/2014/main" id="{E3C5A2B1-496A-7341-2C86-91709FEFEA03}"/>
              </a:ext>
            </a:extLst>
          </p:cNvPr>
          <p:cNvPicPr>
            <a:picLocks noChangeAspect="1"/>
          </p:cNvPicPr>
          <p:nvPr/>
        </p:nvPicPr>
        <p:blipFill>
          <a:blip r:embed="rId4"/>
          <a:stretch>
            <a:fillRect/>
          </a:stretch>
        </p:blipFill>
        <p:spPr>
          <a:xfrm>
            <a:off x="1505367" y="2381250"/>
            <a:ext cx="11675059" cy="5622217"/>
          </a:xfrm>
          <a:prstGeom prst="rect">
            <a:avLst/>
          </a:prstGeom>
        </p:spPr>
      </p:pic>
      <p:sp>
        <p:nvSpPr>
          <p:cNvPr id="2" name="Ellipse 1">
            <a:extLst>
              <a:ext uri="{FF2B5EF4-FFF2-40B4-BE49-F238E27FC236}">
                <a16:creationId xmlns:a16="http://schemas.microsoft.com/office/drawing/2014/main" id="{521F1734-DCEA-0054-AEC5-B54598279500}"/>
              </a:ext>
            </a:extLst>
          </p:cNvPr>
          <p:cNvSpPr/>
          <p:nvPr/>
        </p:nvSpPr>
        <p:spPr>
          <a:xfrm rot="16200000">
            <a:off x="1483362" y="4348480"/>
            <a:ext cx="5303520" cy="107695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410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A7C0A0E-F5CD-599A-21E1-4D91B85EF94D}"/>
              </a:ext>
            </a:extLst>
          </p:cNvPr>
          <p:cNvPicPr>
            <a:picLocks noChangeAspect="1"/>
          </p:cNvPicPr>
          <p:nvPr/>
        </p:nvPicPr>
        <p:blipFill>
          <a:blip r:embed="rId3"/>
          <a:stretch>
            <a:fillRect/>
          </a:stretch>
        </p:blipFill>
        <p:spPr>
          <a:xfrm>
            <a:off x="1666240" y="0"/>
            <a:ext cx="9916160" cy="4917439"/>
          </a:xfrm>
          <a:prstGeom prst="rect">
            <a:avLst/>
          </a:prstGeom>
        </p:spPr>
      </p:pic>
      <p:pic>
        <p:nvPicPr>
          <p:cNvPr id="6" name="Image 5">
            <a:extLst>
              <a:ext uri="{FF2B5EF4-FFF2-40B4-BE49-F238E27FC236}">
                <a16:creationId xmlns:a16="http://schemas.microsoft.com/office/drawing/2014/main" id="{11106453-B1B5-0E5D-8F12-03A99096C05F}"/>
              </a:ext>
            </a:extLst>
          </p:cNvPr>
          <p:cNvPicPr>
            <a:picLocks noChangeAspect="1"/>
          </p:cNvPicPr>
          <p:nvPr/>
        </p:nvPicPr>
        <p:blipFill>
          <a:blip r:embed="rId4"/>
          <a:stretch>
            <a:fillRect/>
          </a:stretch>
        </p:blipFill>
        <p:spPr>
          <a:xfrm>
            <a:off x="11582400" y="28821"/>
            <a:ext cx="2770333" cy="2226699"/>
          </a:xfrm>
          <a:prstGeom prst="rect">
            <a:avLst/>
          </a:prstGeom>
        </p:spPr>
      </p:pic>
      <p:sp>
        <p:nvSpPr>
          <p:cNvPr id="10" name="ZoneTexte 9">
            <a:extLst>
              <a:ext uri="{FF2B5EF4-FFF2-40B4-BE49-F238E27FC236}">
                <a16:creationId xmlns:a16="http://schemas.microsoft.com/office/drawing/2014/main" id="{EAECE516-63E5-B867-B974-778541C3D6E6}"/>
              </a:ext>
            </a:extLst>
          </p:cNvPr>
          <p:cNvSpPr txBox="1"/>
          <p:nvPr/>
        </p:nvSpPr>
        <p:spPr>
          <a:xfrm>
            <a:off x="751840" y="4917439"/>
            <a:ext cx="13390880" cy="1508105"/>
          </a:xfrm>
          <a:prstGeom prst="rect">
            <a:avLst/>
          </a:prstGeom>
          <a:noFill/>
        </p:spPr>
        <p:txBody>
          <a:bodyPr wrap="square">
            <a:spAutoFit/>
          </a:bodyPr>
          <a:lstStyle/>
          <a:p>
            <a:r>
              <a:rPr lang="fr-FR" sz="3200" b="1" u="sng" dirty="0">
                <a:solidFill>
                  <a:srgbClr val="0070C0"/>
                </a:solidFill>
                <a:latin typeface="Times New Roman" panose="02020603050405020304" pitchFamily="18" charset="0"/>
                <a:cs typeface="Times New Roman" panose="02020603050405020304" pitchFamily="18" charset="0"/>
              </a:rPr>
              <a:t>La détection positive de la coloration p16 a été trouvée uniquement dans les cas de stades pT1 et pT2</a:t>
            </a:r>
            <a:r>
              <a:rPr lang="fr-FR" sz="2800" dirty="0">
                <a:latin typeface="Times New Roman" panose="02020603050405020304" pitchFamily="18" charset="0"/>
                <a:cs typeface="Times New Roman" panose="02020603050405020304" pitchFamily="18" charset="0"/>
              </a:rPr>
              <a:t>, suggérant un possible rôle de cette protéine suppresseur de tumeur dans les stades initiaux du carcinome épidermoïde de la vessie</a:t>
            </a:r>
          </a:p>
        </p:txBody>
      </p:sp>
      <p:sp>
        <p:nvSpPr>
          <p:cNvPr id="12" name="ZoneTexte 11">
            <a:extLst>
              <a:ext uri="{FF2B5EF4-FFF2-40B4-BE49-F238E27FC236}">
                <a16:creationId xmlns:a16="http://schemas.microsoft.com/office/drawing/2014/main" id="{285A7992-A536-38E8-2572-0D6A313C62AE}"/>
              </a:ext>
            </a:extLst>
          </p:cNvPr>
          <p:cNvSpPr txBox="1"/>
          <p:nvPr/>
        </p:nvSpPr>
        <p:spPr>
          <a:xfrm>
            <a:off x="751840" y="6654072"/>
            <a:ext cx="13797280" cy="954107"/>
          </a:xfrm>
          <a:prstGeom prst="rect">
            <a:avLst/>
          </a:prstGeom>
          <a:noFill/>
        </p:spPr>
        <p:txBody>
          <a:bodyPr wrap="square">
            <a:spAutoFit/>
          </a:bodyPr>
          <a:lstStyle/>
          <a:p>
            <a:r>
              <a:rPr lang="fr-FR" sz="2800" dirty="0">
                <a:latin typeface="Times New Roman" panose="02020603050405020304" pitchFamily="18" charset="0"/>
                <a:cs typeface="Times New Roman" panose="02020603050405020304" pitchFamily="18" charset="0"/>
              </a:rPr>
              <a:t>Des méta-analyses récentes ont montré une association significative entre le VPH et le cancer de la vessie, bien que des études antérieures aient donné des résultats contradictoires.</a:t>
            </a:r>
          </a:p>
        </p:txBody>
      </p:sp>
    </p:spTree>
    <p:extLst>
      <p:ext uri="{BB962C8B-B14F-4D97-AF65-F5344CB8AC3E}">
        <p14:creationId xmlns:p14="http://schemas.microsoft.com/office/powerpoint/2010/main" val="2630585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txBody>
          <a:bodyPr/>
          <a:lstStyle/>
          <a:p>
            <a:endParaRPr lang="fr-FR"/>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5" name="Text 2">
            <a:extLst>
              <a:ext uri="{FF2B5EF4-FFF2-40B4-BE49-F238E27FC236}">
                <a16:creationId xmlns:a16="http://schemas.microsoft.com/office/drawing/2014/main" id="{67F50763-0AB3-CD47-F811-7CD54FCF8BAD}"/>
              </a:ext>
            </a:extLst>
          </p:cNvPr>
          <p:cNvSpPr/>
          <p:nvPr/>
        </p:nvSpPr>
        <p:spPr>
          <a:xfrm>
            <a:off x="500062" y="1162526"/>
            <a:ext cx="13630276" cy="5929154"/>
          </a:xfrm>
          <a:prstGeom prst="rect">
            <a:avLst/>
          </a:prstGeom>
          <a:noFill/>
          <a:ln/>
        </p:spPr>
        <p:txBody>
          <a:bodyPr wrap="square" rtlCol="0" anchor="t"/>
          <a:lstStyle/>
          <a:p>
            <a:pPr algn="ctr">
              <a:lnSpc>
                <a:spcPct val="150000"/>
              </a:lnSpc>
            </a:pPr>
            <a:r>
              <a:rPr lang="fr-FR" sz="8800" b="1" kern="0" spc="-131" dirty="0">
                <a:effectLst>
                  <a:outerShdw blurRad="38100" dist="38100" dir="2700000" algn="tl">
                    <a:srgbClr val="000000">
                      <a:alpha val="43137"/>
                    </a:srgbClr>
                  </a:outerShdw>
                </a:effectLst>
                <a:latin typeface="Times New Roman" panose="02020603050405020304" pitchFamily="18" charset="0"/>
                <a:ea typeface="p22-mackinac-pro" pitchFamily="34" charset="-122"/>
                <a:cs typeface="Times New Roman" panose="02020603050405020304" pitchFamily="18" charset="0"/>
              </a:rPr>
              <a:t>CONCLUSION ET PERSPECTIVES FUTURES</a:t>
            </a:r>
            <a:endParaRPr lang="fr-FR" sz="8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lnSpc>
                <a:spcPct val="150000"/>
              </a:lnSpc>
              <a:buNone/>
            </a:pPr>
            <a:endParaRPr lang="en-US" sz="8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887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0" y="281742"/>
            <a:ext cx="14630400" cy="694373"/>
          </a:xfrm>
          <a:prstGeom prst="rect">
            <a:avLst/>
          </a:prstGeom>
          <a:noFill/>
          <a:ln/>
        </p:spPr>
        <p:txBody>
          <a:bodyPr wrap="none" rtlCol="0" anchor="t"/>
          <a:lstStyle/>
          <a:p>
            <a:pPr marL="0" indent="0" algn="ctr">
              <a:lnSpc>
                <a:spcPts val="5468"/>
              </a:lnSpc>
              <a:buNone/>
            </a:pPr>
            <a:r>
              <a:rPr lang="fr-FR" sz="5400" b="1" kern="0" spc="-131" dirty="0">
                <a:latin typeface="Times New Roman" panose="02020603050405020304" pitchFamily="18" charset="0"/>
                <a:ea typeface="p22-mackinac-pro" pitchFamily="34" charset="-122"/>
                <a:cs typeface="Times New Roman" panose="02020603050405020304" pitchFamily="18" charset="0"/>
              </a:rPr>
              <a:t>Conclusion et perspectives futures</a:t>
            </a:r>
            <a:endParaRPr lang="fr-FR" sz="54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525751" y="1542910"/>
            <a:ext cx="3518059" cy="888682"/>
          </a:xfrm>
          <a:prstGeom prst="rect">
            <a:avLst/>
          </a:prstGeom>
        </p:spPr>
      </p:pic>
      <p:sp>
        <p:nvSpPr>
          <p:cNvPr id="7" name="Text 4"/>
          <p:cNvSpPr/>
          <p:nvPr/>
        </p:nvSpPr>
        <p:spPr>
          <a:xfrm>
            <a:off x="525751" y="2799716"/>
            <a:ext cx="4690666" cy="5129426"/>
          </a:xfrm>
          <a:prstGeom prst="rect">
            <a:avLst/>
          </a:prstGeom>
          <a:noFill/>
          <a:ln/>
        </p:spPr>
        <p:txBody>
          <a:bodyPr wrap="square" rtlCol="0" anchor="t"/>
          <a:lstStyle/>
          <a:p>
            <a:pPr>
              <a:lnSpc>
                <a:spcPts val="2799"/>
              </a:lnSpc>
            </a:pPr>
            <a:r>
              <a:rPr lang="fr-FR" sz="2800" b="1" kern="0" spc="-66" dirty="0">
                <a:solidFill>
                  <a:srgbClr val="272525"/>
                </a:solidFill>
                <a:latin typeface="Times New Roman" panose="02020603050405020304" pitchFamily="18" charset="0"/>
                <a:ea typeface="p22-mackinac-pro" pitchFamily="34" charset="-122"/>
                <a:cs typeface="Times New Roman" panose="02020603050405020304" pitchFamily="18" charset="0"/>
              </a:rPr>
              <a:t>Recherche en cours</a:t>
            </a:r>
            <a:endParaRPr lang="fr-FR" sz="2800" dirty="0">
              <a:solidFill>
                <a:srgbClr val="272525"/>
              </a:solidFill>
              <a:latin typeface="Times New Roman" panose="02020603050405020304" pitchFamily="18" charset="0"/>
              <a:ea typeface="Eudoxus Sans" pitchFamily="34" charset="-122"/>
              <a:cs typeface="Times New Roman" panose="02020603050405020304" pitchFamily="18" charset="0"/>
            </a:endParaRPr>
          </a:p>
          <a:p>
            <a:pPr marL="0" indent="0" algn="l">
              <a:lnSpc>
                <a:spcPct val="150000"/>
              </a:lnSpc>
              <a:buNone/>
            </a:pPr>
            <a:r>
              <a:rPr lang="fr-FR" sz="2800" dirty="0">
                <a:solidFill>
                  <a:srgbClr val="272525"/>
                </a:solidFill>
                <a:latin typeface="Times New Roman" panose="02020603050405020304" pitchFamily="18" charset="0"/>
                <a:ea typeface="Eudoxus Sans" pitchFamily="34" charset="-122"/>
                <a:cs typeface="Times New Roman" panose="02020603050405020304" pitchFamily="18" charset="0"/>
              </a:rPr>
              <a:t>De nombreuses études sont en cours pour mieux comprendre les liens entre le HPV et les cancers de la prostate et de la vessie, afin d'améliorer les stratégies de prévention et de prise en charge.</a:t>
            </a:r>
            <a:endParaRPr lang="fr-FR" sz="2800" dirty="0">
              <a:latin typeface="Times New Roman" panose="02020603050405020304" pitchFamily="18" charset="0"/>
              <a:cs typeface="Times New Roman" panose="02020603050405020304" pitchFamily="18" charset="0"/>
            </a:endParaRPr>
          </a:p>
        </p:txBody>
      </p:sp>
      <p:pic>
        <p:nvPicPr>
          <p:cNvPr id="8" name="Image 1" descr="preencoded.png"/>
          <p:cNvPicPr>
            <a:picLocks noChangeAspect="1"/>
          </p:cNvPicPr>
          <p:nvPr/>
        </p:nvPicPr>
        <p:blipFill>
          <a:blip r:embed="rId4"/>
          <a:stretch>
            <a:fillRect/>
          </a:stretch>
        </p:blipFill>
        <p:spPr>
          <a:xfrm>
            <a:off x="5338516" y="1542910"/>
            <a:ext cx="3518178" cy="888682"/>
          </a:xfrm>
          <a:prstGeom prst="rect">
            <a:avLst/>
          </a:prstGeom>
        </p:spPr>
      </p:pic>
      <p:sp>
        <p:nvSpPr>
          <p:cNvPr id="10" name="Text 6"/>
          <p:cNvSpPr/>
          <p:nvPr/>
        </p:nvSpPr>
        <p:spPr>
          <a:xfrm>
            <a:off x="5338516" y="2634499"/>
            <a:ext cx="4422666" cy="5294643"/>
          </a:xfrm>
          <a:prstGeom prst="rect">
            <a:avLst/>
          </a:prstGeom>
          <a:noFill/>
          <a:ln/>
        </p:spPr>
        <p:txBody>
          <a:bodyPr wrap="square" rtlCol="0" anchor="t"/>
          <a:lstStyle/>
          <a:p>
            <a:pPr>
              <a:lnSpc>
                <a:spcPct val="150000"/>
              </a:lnSpc>
            </a:pPr>
            <a:r>
              <a:rPr lang="fr-FR" sz="2800" b="1" kern="0" spc="-66" dirty="0">
                <a:solidFill>
                  <a:srgbClr val="272525"/>
                </a:solidFill>
                <a:latin typeface="Times New Roman" panose="02020603050405020304" pitchFamily="18" charset="0"/>
                <a:ea typeface="p22-mackinac-pro" pitchFamily="34" charset="-122"/>
                <a:cs typeface="Times New Roman" panose="02020603050405020304" pitchFamily="18" charset="0"/>
              </a:rPr>
              <a:t>Avancées prometteuses</a:t>
            </a:r>
            <a:endParaRPr lang="fr-FR" sz="2800" dirty="0">
              <a:solidFill>
                <a:srgbClr val="272525"/>
              </a:solidFill>
              <a:latin typeface="Times New Roman" panose="02020603050405020304" pitchFamily="18" charset="0"/>
              <a:ea typeface="Eudoxus Sans" pitchFamily="34" charset="-122"/>
              <a:cs typeface="Times New Roman" panose="02020603050405020304" pitchFamily="18" charset="0"/>
            </a:endParaRPr>
          </a:p>
          <a:p>
            <a:pPr marL="0" indent="0" algn="l">
              <a:lnSpc>
                <a:spcPct val="150000"/>
              </a:lnSpc>
              <a:buNone/>
            </a:pPr>
            <a:r>
              <a:rPr lang="fr-FR" sz="2800" dirty="0">
                <a:solidFill>
                  <a:srgbClr val="272525"/>
                </a:solidFill>
                <a:latin typeface="Times New Roman" panose="02020603050405020304" pitchFamily="18" charset="0"/>
                <a:ea typeface="Eudoxus Sans" pitchFamily="34" charset="-122"/>
                <a:cs typeface="Times New Roman" panose="02020603050405020304" pitchFamily="18" charset="0"/>
              </a:rPr>
              <a:t>Les progrès dans le domaine de l'immunothérapie et des thérapies ciblées offrent de nouvelles perspectives de traitement pour les cancers de la prostate et de vessie liés au HPV.</a:t>
            </a:r>
            <a:endParaRPr lang="fr-FR" sz="2800" dirty="0">
              <a:latin typeface="Times New Roman" panose="02020603050405020304" pitchFamily="18" charset="0"/>
              <a:cs typeface="Times New Roman" panose="02020603050405020304" pitchFamily="18" charset="0"/>
            </a:endParaRPr>
          </a:p>
        </p:txBody>
      </p:sp>
      <p:pic>
        <p:nvPicPr>
          <p:cNvPr id="11" name="Image 2" descr="preencoded.png"/>
          <p:cNvPicPr>
            <a:picLocks noChangeAspect="1"/>
          </p:cNvPicPr>
          <p:nvPr/>
        </p:nvPicPr>
        <p:blipFill>
          <a:blip r:embed="rId5"/>
          <a:stretch>
            <a:fillRect/>
          </a:stretch>
        </p:blipFill>
        <p:spPr>
          <a:xfrm>
            <a:off x="10151400" y="1542910"/>
            <a:ext cx="3518178" cy="888682"/>
          </a:xfrm>
          <a:prstGeom prst="rect">
            <a:avLst/>
          </a:prstGeom>
        </p:spPr>
      </p:pic>
      <p:sp>
        <p:nvSpPr>
          <p:cNvPr id="13" name="Text 8"/>
          <p:cNvSpPr/>
          <p:nvPr/>
        </p:nvSpPr>
        <p:spPr>
          <a:xfrm>
            <a:off x="9882614" y="2634499"/>
            <a:ext cx="4422666" cy="5294644"/>
          </a:xfrm>
          <a:prstGeom prst="rect">
            <a:avLst/>
          </a:prstGeom>
          <a:noFill/>
          <a:ln/>
        </p:spPr>
        <p:txBody>
          <a:bodyPr wrap="square" rtlCol="0" anchor="t"/>
          <a:lstStyle/>
          <a:p>
            <a:pPr>
              <a:lnSpc>
                <a:spcPct val="150000"/>
              </a:lnSpc>
            </a:pPr>
            <a:r>
              <a:rPr lang="fr-FR" sz="2800" b="1" kern="0" spc="-66" dirty="0">
                <a:solidFill>
                  <a:srgbClr val="272525"/>
                </a:solidFill>
                <a:latin typeface="Times New Roman" panose="02020603050405020304" pitchFamily="18" charset="0"/>
                <a:ea typeface="p22-mackinac-pro" pitchFamily="34" charset="-122"/>
                <a:cs typeface="Times New Roman" panose="02020603050405020304" pitchFamily="18" charset="0"/>
              </a:rPr>
              <a:t>Sensibilisation accrue</a:t>
            </a:r>
            <a:endParaRPr lang="fr-FR" sz="2800" dirty="0">
              <a:solidFill>
                <a:srgbClr val="272525"/>
              </a:solidFill>
              <a:latin typeface="Times New Roman" panose="02020603050405020304" pitchFamily="18" charset="0"/>
              <a:ea typeface="Eudoxus Sans" pitchFamily="34" charset="-122"/>
              <a:cs typeface="Times New Roman" panose="02020603050405020304" pitchFamily="18" charset="0"/>
            </a:endParaRPr>
          </a:p>
          <a:p>
            <a:pPr marL="0" indent="0" algn="l">
              <a:lnSpc>
                <a:spcPct val="150000"/>
              </a:lnSpc>
              <a:buNone/>
            </a:pPr>
            <a:r>
              <a:rPr lang="fr-FR" sz="2800" dirty="0">
                <a:solidFill>
                  <a:srgbClr val="272525"/>
                </a:solidFill>
                <a:latin typeface="Times New Roman" panose="02020603050405020304" pitchFamily="18" charset="0"/>
                <a:ea typeface="Eudoxus Sans" pitchFamily="34" charset="-122"/>
                <a:cs typeface="Times New Roman" panose="02020603050405020304" pitchFamily="18" charset="0"/>
              </a:rPr>
              <a:t>Une meilleure sensibilisation du public et des professionnels de santé sur le rôle du HPV dans les cancers est nécessaire pour améliorer le dépistage et la prise en charge.</a:t>
            </a:r>
            <a:endParaRPr lang="fr-F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txBody>
          <a:bodyPr/>
          <a:lstStyle/>
          <a:p>
            <a:endParaRPr lang="fr-FR"/>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5" name="Text 2">
            <a:extLst>
              <a:ext uri="{FF2B5EF4-FFF2-40B4-BE49-F238E27FC236}">
                <a16:creationId xmlns:a16="http://schemas.microsoft.com/office/drawing/2014/main" id="{67F50763-0AB3-CD47-F811-7CD54FCF8BAD}"/>
              </a:ext>
            </a:extLst>
          </p:cNvPr>
          <p:cNvSpPr/>
          <p:nvPr/>
        </p:nvSpPr>
        <p:spPr>
          <a:xfrm>
            <a:off x="500062" y="3040380"/>
            <a:ext cx="13630276" cy="1897380"/>
          </a:xfrm>
          <a:prstGeom prst="rect">
            <a:avLst/>
          </a:prstGeom>
          <a:noFill/>
          <a:ln/>
        </p:spPr>
        <p:txBody>
          <a:bodyPr wrap="square" rtlCol="0" anchor="t"/>
          <a:lstStyle/>
          <a:p>
            <a:pPr algn="ctr">
              <a:lnSpc>
                <a:spcPct val="150000"/>
              </a:lnSpc>
            </a:pPr>
            <a:r>
              <a:rPr lang="en-US" sz="7200" b="1" kern="0" spc="-131" dirty="0">
                <a:effectLst>
                  <a:outerShdw blurRad="38100" dist="38100" dir="2700000" algn="tl">
                    <a:srgbClr val="000000">
                      <a:alpha val="43137"/>
                    </a:srgbClr>
                  </a:outerShdw>
                </a:effectLst>
                <a:latin typeface="Times New Roman" panose="02020603050405020304" pitchFamily="18" charset="0"/>
                <a:ea typeface="p22-mackinac-pro" pitchFamily="34" charset="-122"/>
                <a:cs typeface="Times New Roman" panose="02020603050405020304" pitchFamily="18" charset="0"/>
              </a:rPr>
              <a:t>MERCI DE VOTRE ATTENTION</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361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EA6E38A-D27B-6777-2374-C7CB50AD15E8}"/>
              </a:ext>
            </a:extLst>
          </p:cNvPr>
          <p:cNvSpPr>
            <a:spLocks noGrp="1"/>
          </p:cNvSpPr>
          <p:nvPr>
            <p:ph type="sldNum" sz="quarter" idx="12"/>
          </p:nvPr>
        </p:nvSpPr>
        <p:spPr/>
        <p:txBody>
          <a:bodyPr/>
          <a:lstStyle/>
          <a:p>
            <a:fld id="{4DECC524-A77D-4610-942B-E2FC811035AC}" type="slidenum">
              <a:rPr lang="fr-FR" smtClean="0"/>
              <a:pPr/>
              <a:t>3</a:t>
            </a:fld>
            <a:endParaRPr lang="fr-FR"/>
          </a:p>
        </p:txBody>
      </p:sp>
      <p:pic>
        <p:nvPicPr>
          <p:cNvPr id="7" name="Image 6">
            <a:extLst>
              <a:ext uri="{FF2B5EF4-FFF2-40B4-BE49-F238E27FC236}">
                <a16:creationId xmlns:a16="http://schemas.microsoft.com/office/drawing/2014/main" id="{A7EA0542-A150-1056-1B98-2DB93E8A3715}"/>
              </a:ext>
            </a:extLst>
          </p:cNvPr>
          <p:cNvPicPr>
            <a:picLocks noChangeAspect="1"/>
          </p:cNvPicPr>
          <p:nvPr/>
        </p:nvPicPr>
        <p:blipFill>
          <a:blip r:embed="rId2"/>
          <a:stretch>
            <a:fillRect/>
          </a:stretch>
        </p:blipFill>
        <p:spPr>
          <a:xfrm>
            <a:off x="383942" y="2491740"/>
            <a:ext cx="6865676" cy="5372100"/>
          </a:xfrm>
          <a:prstGeom prst="rect">
            <a:avLst/>
          </a:prstGeom>
        </p:spPr>
      </p:pic>
      <p:pic>
        <p:nvPicPr>
          <p:cNvPr id="8" name="Image 7" descr="Une image contenant table, intérieur&#10;&#10;Description générée automatiquement">
            <a:extLst>
              <a:ext uri="{FF2B5EF4-FFF2-40B4-BE49-F238E27FC236}">
                <a16:creationId xmlns:a16="http://schemas.microsoft.com/office/drawing/2014/main" id="{F6C19D2F-10E0-AB0B-DA4D-3A1435C07397}"/>
              </a:ext>
            </a:extLst>
          </p:cNvPr>
          <p:cNvPicPr>
            <a:picLocks noChangeAspect="1"/>
          </p:cNvPicPr>
          <p:nvPr/>
        </p:nvPicPr>
        <p:blipFill>
          <a:blip r:embed="rId3"/>
          <a:stretch>
            <a:fillRect/>
          </a:stretch>
        </p:blipFill>
        <p:spPr>
          <a:xfrm>
            <a:off x="7315201" y="2491740"/>
            <a:ext cx="6736146" cy="5372100"/>
          </a:xfrm>
          <a:prstGeom prst="rect">
            <a:avLst/>
          </a:prstGeom>
        </p:spPr>
      </p:pic>
      <p:sp>
        <p:nvSpPr>
          <p:cNvPr id="9" name="ZoneTexte 8">
            <a:extLst>
              <a:ext uri="{FF2B5EF4-FFF2-40B4-BE49-F238E27FC236}">
                <a16:creationId xmlns:a16="http://schemas.microsoft.com/office/drawing/2014/main" id="{89040503-52F6-90CC-0613-EB32B29D0773}"/>
              </a:ext>
            </a:extLst>
          </p:cNvPr>
          <p:cNvSpPr txBox="1"/>
          <p:nvPr/>
        </p:nvSpPr>
        <p:spPr>
          <a:xfrm>
            <a:off x="2880360" y="365760"/>
            <a:ext cx="8805680" cy="707886"/>
          </a:xfrm>
          <a:prstGeom prst="rect">
            <a:avLst/>
          </a:prstGeom>
          <a:noFill/>
        </p:spPr>
        <p:txBody>
          <a:bodyPr wrap="none" rtlCol="0">
            <a:spAutoFit/>
          </a:bodyPr>
          <a:lstStyle/>
          <a:p>
            <a:r>
              <a:rPr lang="fr-FR" sz="4000" b="1" dirty="0">
                <a:latin typeface="Times New Roman" panose="02020603050405020304" pitchFamily="18" charset="0"/>
                <a:cs typeface="Times New Roman" panose="02020603050405020304" pitchFamily="18" charset="0"/>
              </a:rPr>
              <a:t>CONSIDÉRATIONS ANATOMIQUES</a:t>
            </a:r>
          </a:p>
        </p:txBody>
      </p:sp>
      <p:sp>
        <p:nvSpPr>
          <p:cNvPr id="2" name="ZoneTexte 1">
            <a:extLst>
              <a:ext uri="{FF2B5EF4-FFF2-40B4-BE49-F238E27FC236}">
                <a16:creationId xmlns:a16="http://schemas.microsoft.com/office/drawing/2014/main" id="{FCFB09CB-EFBE-516F-08FE-C86EAB68AAFB}"/>
              </a:ext>
            </a:extLst>
          </p:cNvPr>
          <p:cNvSpPr txBox="1"/>
          <p:nvPr/>
        </p:nvSpPr>
        <p:spPr>
          <a:xfrm>
            <a:off x="3001994" y="1915063"/>
            <a:ext cx="1340432" cy="523220"/>
          </a:xfrm>
          <a:prstGeom prst="rect">
            <a:avLst/>
          </a:prstGeom>
          <a:noFill/>
        </p:spPr>
        <p:txBody>
          <a:bodyPr wrap="none" rtlCol="0">
            <a:spAutoFit/>
          </a:bodyPr>
          <a:lstStyle/>
          <a:p>
            <a:r>
              <a:rPr lang="fr-FR" sz="2800" dirty="0">
                <a:latin typeface="Times New Roman" panose="02020603050405020304" pitchFamily="18" charset="0"/>
                <a:cs typeface="Times New Roman" panose="02020603050405020304" pitchFamily="18" charset="0"/>
              </a:rPr>
              <a:t>Homme</a:t>
            </a:r>
          </a:p>
        </p:txBody>
      </p:sp>
      <p:sp>
        <p:nvSpPr>
          <p:cNvPr id="3" name="ZoneTexte 2">
            <a:extLst>
              <a:ext uri="{FF2B5EF4-FFF2-40B4-BE49-F238E27FC236}">
                <a16:creationId xmlns:a16="http://schemas.microsoft.com/office/drawing/2014/main" id="{83B8B34F-301B-26D2-B566-0CD1EC8EF477}"/>
              </a:ext>
            </a:extLst>
          </p:cNvPr>
          <p:cNvSpPr txBox="1"/>
          <p:nvPr/>
        </p:nvSpPr>
        <p:spPr>
          <a:xfrm>
            <a:off x="9882986" y="1791418"/>
            <a:ext cx="1415772" cy="584775"/>
          </a:xfrm>
          <a:prstGeom prst="rect">
            <a:avLst/>
          </a:prstGeom>
          <a:noFill/>
        </p:spPr>
        <p:txBody>
          <a:bodyPr wrap="none" rtlCol="0">
            <a:spAutoFit/>
          </a:bodyPr>
          <a:lstStyle/>
          <a:p>
            <a:r>
              <a:rPr lang="fr-FR" sz="3200" dirty="0">
                <a:latin typeface="Times New Roman" panose="02020603050405020304" pitchFamily="18" charset="0"/>
                <a:cs typeface="Times New Roman" panose="02020603050405020304" pitchFamily="18" charset="0"/>
              </a:rPr>
              <a:t>Femme</a:t>
            </a:r>
          </a:p>
        </p:txBody>
      </p:sp>
    </p:spTree>
    <p:extLst>
      <p:ext uri="{BB962C8B-B14F-4D97-AF65-F5344CB8AC3E}">
        <p14:creationId xmlns:p14="http://schemas.microsoft.com/office/powerpoint/2010/main" val="1860056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txBody>
          <a:bodyPr/>
          <a:lstStyle/>
          <a:p>
            <a:endParaRPr lang="fr-FR"/>
          </a:p>
        </p:txBody>
      </p:sp>
      <p:pic>
        <p:nvPicPr>
          <p:cNvPr id="4" name="Image 1" descr="preencoded.png"/>
          <p:cNvPicPr>
            <a:picLocks noChangeAspect="1"/>
          </p:cNvPicPr>
          <p:nvPr/>
        </p:nvPicPr>
        <p:blipFill>
          <a:blip r:embed="rId4"/>
          <a:stretch>
            <a:fillRect/>
          </a:stretch>
        </p:blipFill>
        <p:spPr>
          <a:xfrm>
            <a:off x="0" y="0"/>
            <a:ext cx="14630400" cy="8229600"/>
          </a:xfrm>
          <a:prstGeom prst="rect">
            <a:avLst/>
          </a:prstGeom>
        </p:spPr>
      </p:pic>
      <p:sp>
        <p:nvSpPr>
          <p:cNvPr id="6" name="Text 2"/>
          <p:cNvSpPr/>
          <p:nvPr/>
        </p:nvSpPr>
        <p:spPr>
          <a:xfrm>
            <a:off x="500062" y="1434703"/>
            <a:ext cx="13630276" cy="5480447"/>
          </a:xfrm>
          <a:prstGeom prst="rect">
            <a:avLst/>
          </a:prstGeom>
          <a:noFill/>
          <a:ln/>
        </p:spPr>
        <p:txBody>
          <a:bodyPr wrap="square" rtlCol="0" anchor="t"/>
          <a:lstStyle/>
          <a:p>
            <a:pPr marL="0" indent="0" algn="ctr">
              <a:lnSpc>
                <a:spcPct val="150000"/>
              </a:lnSpc>
              <a:buNone/>
            </a:pPr>
            <a:r>
              <a:rPr lang="en-US" sz="7200" b="1" dirty="0">
                <a:effectLst>
                  <a:outerShdw blurRad="38100" dist="38100" dir="2700000" algn="tl">
                    <a:srgbClr val="000000">
                      <a:alpha val="43137"/>
                    </a:srgbClr>
                  </a:outerShdw>
                </a:effectLst>
                <a:latin typeface="Times New Roman" panose="02020603050405020304" pitchFamily="18" charset="0"/>
                <a:ea typeface="Libre Baskerville" pitchFamily="34" charset="-122"/>
                <a:cs typeface="Times New Roman" panose="02020603050405020304" pitchFamily="18" charset="0"/>
              </a:rPr>
              <a:t>CANCER DE LA PROSTATE (CaP)  ET PAPILLOMAVIRUS HUMAIN (HPV)</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070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A0531A14-E37B-0F94-562B-DC9788A9775D}"/>
              </a:ext>
            </a:extLst>
          </p:cNvPr>
          <p:cNvGraphicFramePr>
            <a:graphicFrameLocks noGrp="1"/>
          </p:cNvGraphicFramePr>
          <p:nvPr>
            <p:extLst>
              <p:ext uri="{D42A27DB-BD31-4B8C-83A1-F6EECF244321}">
                <p14:modId xmlns:p14="http://schemas.microsoft.com/office/powerpoint/2010/main" val="3420661122"/>
              </p:ext>
            </p:extLst>
          </p:nvPr>
        </p:nvGraphicFramePr>
        <p:xfrm>
          <a:off x="990600" y="1860295"/>
          <a:ext cx="13220700" cy="5150104"/>
        </p:xfrm>
        <a:graphic>
          <a:graphicData uri="http://schemas.openxmlformats.org/drawingml/2006/table">
            <a:tbl>
              <a:tblPr firstRow="1" bandRow="1">
                <a:tableStyleId>{5940675A-B579-460E-94D1-54222C63F5DA}</a:tableStyleId>
              </a:tblPr>
              <a:tblGrid>
                <a:gridCol w="2457450">
                  <a:extLst>
                    <a:ext uri="{9D8B030D-6E8A-4147-A177-3AD203B41FA5}">
                      <a16:colId xmlns:a16="http://schemas.microsoft.com/office/drawing/2014/main" val="3482895596"/>
                    </a:ext>
                  </a:extLst>
                </a:gridCol>
                <a:gridCol w="10763250">
                  <a:extLst>
                    <a:ext uri="{9D8B030D-6E8A-4147-A177-3AD203B41FA5}">
                      <a16:colId xmlns:a16="http://schemas.microsoft.com/office/drawing/2014/main" val="773646040"/>
                    </a:ext>
                  </a:extLst>
                </a:gridCol>
              </a:tblGrid>
              <a:tr h="2409825">
                <a:tc>
                  <a:txBody>
                    <a:bodyPr/>
                    <a:lstStyle/>
                    <a:p>
                      <a:r>
                        <a:rPr lang="fr-FR" sz="2800" b="1" u="none" strike="noStrike" kern="1200" baseline="0" dirty="0">
                          <a:solidFill>
                            <a:schemeClr val="dk1"/>
                          </a:solidFill>
                          <a:latin typeface="Times New Roman" panose="02020603050405020304" pitchFamily="18" charset="0"/>
                          <a:cs typeface="Times New Roman" panose="02020603050405020304" pitchFamily="18" charset="0"/>
                        </a:rPr>
                        <a:t>Fréquence</a:t>
                      </a:r>
                      <a:endParaRPr lang="fr-FR" sz="2800" dirty="0">
                        <a:latin typeface="Times New Roman" panose="02020603050405020304" pitchFamily="18" charset="0"/>
                        <a:cs typeface="Times New Roman" panose="02020603050405020304" pitchFamily="18" charset="0"/>
                      </a:endParaRPr>
                    </a:p>
                  </a:txBody>
                  <a:tcPr/>
                </a:tc>
                <a:tc>
                  <a:txBody>
                    <a:bodyPr/>
                    <a:lstStyle/>
                    <a:p>
                      <a:pPr marL="457200" indent="-457200">
                        <a:lnSpc>
                          <a:spcPct val="150000"/>
                        </a:lnSpc>
                        <a:buFont typeface="Arial" panose="020B0604020202020204" pitchFamily="34" charset="0"/>
                        <a:buChar char="•"/>
                      </a:pPr>
                      <a:r>
                        <a:rPr lang="fr-FR" sz="2800" b="0" u="none" strike="noStrike" kern="1200" baseline="0" dirty="0">
                          <a:solidFill>
                            <a:schemeClr val="dk1"/>
                          </a:solidFill>
                          <a:latin typeface="Times New Roman" panose="02020603050405020304" pitchFamily="18" charset="0"/>
                          <a:cs typeface="Times New Roman" panose="02020603050405020304" pitchFamily="18" charset="0"/>
                        </a:rPr>
                        <a:t>1ère tumeur solide chez l’homme</a:t>
                      </a:r>
                    </a:p>
                    <a:p>
                      <a:pPr marL="457200" indent="-457200">
                        <a:lnSpc>
                          <a:spcPct val="150000"/>
                        </a:lnSpc>
                        <a:buFont typeface="Arial" panose="020B0604020202020204" pitchFamily="34" charset="0"/>
                        <a:buChar char="•"/>
                      </a:pPr>
                      <a:r>
                        <a:rPr lang="fr-FR" sz="2800" b="0" u="none" strike="noStrike" kern="1200" baseline="0" dirty="0">
                          <a:solidFill>
                            <a:schemeClr val="dk1"/>
                          </a:solidFill>
                          <a:latin typeface="Times New Roman" panose="02020603050405020304" pitchFamily="18" charset="0"/>
                          <a:cs typeface="Times New Roman" panose="02020603050405020304" pitchFamily="18" charset="0"/>
                        </a:rPr>
                        <a:t>Incidence nationale : 50 400 nouveaux cas en 2018</a:t>
                      </a:r>
                    </a:p>
                    <a:p>
                      <a:pPr marL="457200" indent="-457200">
                        <a:lnSpc>
                          <a:spcPct val="150000"/>
                        </a:lnSpc>
                        <a:buFont typeface="Arial" panose="020B0604020202020204" pitchFamily="34" charset="0"/>
                        <a:buChar char="•"/>
                      </a:pPr>
                      <a:r>
                        <a:rPr lang="fr-FR" sz="2800" b="0" u="none" strike="noStrike" kern="1200" baseline="0" dirty="0">
                          <a:solidFill>
                            <a:schemeClr val="dk1"/>
                          </a:solidFill>
                          <a:latin typeface="Times New Roman" panose="02020603050405020304" pitchFamily="18" charset="0"/>
                          <a:cs typeface="Times New Roman" panose="02020603050405020304" pitchFamily="18" charset="0"/>
                        </a:rPr>
                        <a:t>Incidence très fortement corrélée à l’utilisation du PSA</a:t>
                      </a:r>
                    </a:p>
                    <a:p>
                      <a:pPr marL="457200" indent="-457200">
                        <a:lnSpc>
                          <a:spcPct val="150000"/>
                        </a:lnSpc>
                        <a:buFont typeface="Arial" panose="020B0604020202020204" pitchFamily="34" charset="0"/>
                        <a:buChar char="•"/>
                      </a:pPr>
                      <a:r>
                        <a:rPr lang="fr-FR" sz="2800" b="0" u="none" strike="noStrike" kern="1200" baseline="0" dirty="0">
                          <a:solidFill>
                            <a:schemeClr val="dk1"/>
                          </a:solidFill>
                          <a:latin typeface="Times New Roman" panose="02020603050405020304" pitchFamily="18" charset="0"/>
                          <a:cs typeface="Times New Roman" panose="02020603050405020304" pitchFamily="18" charset="0"/>
                        </a:rPr>
                        <a:t>Age médian au diagnostic : 68 ans</a:t>
                      </a:r>
                      <a:endParaRPr lang="fr-FR"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3851540"/>
                  </a:ext>
                </a:extLst>
              </a:tr>
              <a:tr h="2409825">
                <a:tc>
                  <a:txBody>
                    <a:bodyPr/>
                    <a:lstStyle/>
                    <a:p>
                      <a:r>
                        <a:rPr lang="fr-FR" sz="2800" b="1" u="none" strike="noStrike" kern="1200" baseline="0" dirty="0">
                          <a:solidFill>
                            <a:schemeClr val="dk1"/>
                          </a:solidFill>
                          <a:latin typeface="Times New Roman" panose="02020603050405020304" pitchFamily="18" charset="0"/>
                          <a:cs typeface="Times New Roman" panose="02020603050405020304" pitchFamily="18" charset="0"/>
                        </a:rPr>
                        <a:t>Pronostique</a:t>
                      </a:r>
                      <a:endParaRPr lang="fr-FR" sz="2800" dirty="0">
                        <a:latin typeface="Times New Roman" panose="02020603050405020304" pitchFamily="18" charset="0"/>
                        <a:cs typeface="Times New Roman" panose="02020603050405020304" pitchFamily="18" charset="0"/>
                      </a:endParaRPr>
                    </a:p>
                  </a:txBody>
                  <a:tcPr/>
                </a:tc>
                <a:tc>
                  <a:txBody>
                    <a:bodyPr/>
                    <a:lstStyle/>
                    <a:p>
                      <a:pPr marL="457200" indent="-457200">
                        <a:lnSpc>
                          <a:spcPct val="150000"/>
                        </a:lnSpc>
                        <a:buFont typeface="Arial" panose="020B0604020202020204" pitchFamily="34" charset="0"/>
                        <a:buChar char="•"/>
                      </a:pPr>
                      <a:r>
                        <a:rPr lang="fr-FR" sz="2800" b="0" u="none" strike="noStrike" kern="1200" baseline="0" dirty="0">
                          <a:solidFill>
                            <a:schemeClr val="dk1"/>
                          </a:solidFill>
                          <a:latin typeface="Times New Roman" panose="02020603050405020304" pitchFamily="18" charset="0"/>
                          <a:cs typeface="Times New Roman" panose="02020603050405020304" pitchFamily="18" charset="0"/>
                        </a:rPr>
                        <a:t>3ème cause de décès par cancer chez l’homme</a:t>
                      </a:r>
                    </a:p>
                    <a:p>
                      <a:pPr marL="457200" indent="-457200">
                        <a:lnSpc>
                          <a:spcPct val="150000"/>
                        </a:lnSpc>
                        <a:buFont typeface="Arial" panose="020B0604020202020204" pitchFamily="34" charset="0"/>
                        <a:buChar char="•"/>
                      </a:pPr>
                      <a:r>
                        <a:rPr lang="fr-FR" sz="2800" b="0" u="none" strike="noStrike" kern="1200" baseline="0" dirty="0">
                          <a:solidFill>
                            <a:schemeClr val="dk1"/>
                          </a:solidFill>
                          <a:latin typeface="Times New Roman" panose="02020603050405020304" pitchFamily="18" charset="0"/>
                          <a:cs typeface="Times New Roman" panose="02020603050405020304" pitchFamily="18" charset="0"/>
                        </a:rPr>
                        <a:t>8100 décès par cancer de la prostate en 2018</a:t>
                      </a:r>
                    </a:p>
                    <a:p>
                      <a:pPr marL="457200" indent="-457200">
                        <a:lnSpc>
                          <a:spcPct val="150000"/>
                        </a:lnSpc>
                        <a:buFont typeface="Arial" panose="020B0604020202020204" pitchFamily="34" charset="0"/>
                        <a:buChar char="•"/>
                      </a:pPr>
                      <a:r>
                        <a:rPr lang="fr-FR" sz="2800" b="0" u="none" strike="noStrike" kern="1200" baseline="0" dirty="0">
                          <a:solidFill>
                            <a:schemeClr val="dk1"/>
                          </a:solidFill>
                          <a:latin typeface="Times New Roman" panose="02020603050405020304" pitchFamily="18" charset="0"/>
                          <a:cs typeface="Times New Roman" panose="02020603050405020304" pitchFamily="18" charset="0"/>
                        </a:rPr>
                        <a:t>Survie a 5 ans : 93%, a 10 ans : 80%</a:t>
                      </a:r>
                    </a:p>
                    <a:p>
                      <a:pPr marL="457200" indent="-457200">
                        <a:lnSpc>
                          <a:spcPct val="150000"/>
                        </a:lnSpc>
                        <a:buFont typeface="Arial" panose="020B0604020202020204" pitchFamily="34" charset="0"/>
                        <a:buChar char="•"/>
                      </a:pPr>
                      <a:r>
                        <a:rPr lang="fr-FR" sz="2800" b="0" u="none" strike="noStrike" kern="1200" baseline="0" dirty="0">
                          <a:solidFill>
                            <a:schemeClr val="dk1"/>
                          </a:solidFill>
                          <a:latin typeface="Times New Roman" panose="02020603050405020304" pitchFamily="18" charset="0"/>
                          <a:cs typeface="Times New Roman" panose="02020603050405020304" pitchFamily="18" charset="0"/>
                        </a:rPr>
                        <a:t>Age médian au décès : 83 ans</a:t>
                      </a:r>
                      <a:endParaRPr lang="fr-FR"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20720208"/>
                  </a:ext>
                </a:extLst>
              </a:tr>
            </a:tbl>
          </a:graphicData>
        </a:graphic>
      </p:graphicFrame>
      <p:sp>
        <p:nvSpPr>
          <p:cNvPr id="10" name="Text 1">
            <a:extLst>
              <a:ext uri="{FF2B5EF4-FFF2-40B4-BE49-F238E27FC236}">
                <a16:creationId xmlns:a16="http://schemas.microsoft.com/office/drawing/2014/main" id="{534F0504-1BD3-261D-4DCE-9DF0046F77D6}"/>
              </a:ext>
            </a:extLst>
          </p:cNvPr>
          <p:cNvSpPr/>
          <p:nvPr/>
        </p:nvSpPr>
        <p:spPr>
          <a:xfrm>
            <a:off x="1157049" y="160735"/>
            <a:ext cx="13054251" cy="1058466"/>
          </a:xfrm>
          <a:prstGeom prst="rect">
            <a:avLst/>
          </a:prstGeom>
          <a:noFill/>
          <a:ln/>
        </p:spPr>
        <p:txBody>
          <a:bodyPr wrap="square" rtlCol="0" anchor="t"/>
          <a:lstStyle/>
          <a:p>
            <a:pPr marL="0" indent="0" algn="ctr">
              <a:lnSpc>
                <a:spcPts val="5468"/>
              </a:lnSpc>
              <a:buNone/>
            </a:pPr>
            <a:r>
              <a:rPr lang="en-US" sz="4374" b="1" dirty="0">
                <a:solidFill>
                  <a:srgbClr val="5C4E3D"/>
                </a:solidFill>
                <a:latin typeface="Times New Roman" panose="02020603050405020304" pitchFamily="18" charset="0"/>
                <a:ea typeface="Libre Baskerville" pitchFamily="34" charset="-122"/>
                <a:cs typeface="Times New Roman" panose="02020603050405020304" pitchFamily="18" charset="0"/>
              </a:rPr>
              <a:t>Épidémiologie du cancer de la prostate</a:t>
            </a:r>
            <a:endParaRPr lang="en-US" sz="4374" b="1" dirty="0">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51B66C4B-5A3D-3703-B04B-A99A5D835D4D}"/>
              </a:ext>
            </a:extLst>
          </p:cNvPr>
          <p:cNvSpPr txBox="1"/>
          <p:nvPr/>
        </p:nvSpPr>
        <p:spPr>
          <a:xfrm>
            <a:off x="1157049" y="7010399"/>
            <a:ext cx="7315200" cy="461665"/>
          </a:xfrm>
          <a:prstGeom prst="rect">
            <a:avLst/>
          </a:prstGeom>
          <a:noFill/>
        </p:spPr>
        <p:txBody>
          <a:bodyPr wrap="square">
            <a:spAutoFit/>
          </a:bodyPr>
          <a:lstStyle/>
          <a:p>
            <a:r>
              <a:rPr lang="fr-FR" sz="2400" b="1" dirty="0">
                <a:latin typeface="Times New Roman" panose="02020603050405020304" pitchFamily="18" charset="0"/>
                <a:cs typeface="Times New Roman" panose="02020603050405020304" pitchFamily="18" charset="0"/>
              </a:rPr>
              <a:t>Source: </a:t>
            </a:r>
            <a:r>
              <a:rPr lang="fr-FR" sz="2400" b="1" i="0" u="none" strike="noStrike" baseline="0" dirty="0">
                <a:latin typeface="Times New Roman" panose="02020603050405020304" pitchFamily="18" charset="0"/>
                <a:cs typeface="Times New Roman" panose="02020603050405020304" pitchFamily="18" charset="0"/>
              </a:rPr>
              <a:t>AFU</a:t>
            </a:r>
            <a:r>
              <a:rPr lang="fr-FR" sz="2400" b="1" dirty="0">
                <a:latin typeface="Times New Roman" panose="02020603050405020304" pitchFamily="18" charset="0"/>
                <a:cs typeface="Times New Roman" panose="02020603050405020304" pitchFamily="18" charset="0"/>
              </a:rPr>
              <a:t> 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2"/>
          <p:cNvSpPr/>
          <p:nvPr/>
        </p:nvSpPr>
        <p:spPr>
          <a:xfrm>
            <a:off x="1009650" y="145729"/>
            <a:ext cx="13011150" cy="1388745"/>
          </a:xfrm>
          <a:prstGeom prst="rect">
            <a:avLst/>
          </a:prstGeom>
          <a:noFill/>
          <a:ln/>
        </p:spPr>
        <p:txBody>
          <a:bodyPr wrap="square" rtlCol="0" anchor="t"/>
          <a:lstStyle/>
          <a:p>
            <a:pPr marL="0" indent="0" algn="ctr">
              <a:lnSpc>
                <a:spcPts val="5468"/>
              </a:lnSpc>
              <a:buNone/>
            </a:pPr>
            <a:r>
              <a:rPr lang="fr-FR" sz="4374" b="1" dirty="0">
                <a:solidFill>
                  <a:srgbClr val="5C4E3D"/>
                </a:solidFill>
                <a:latin typeface="Times New Roman" panose="02020603050405020304" pitchFamily="18" charset="0"/>
                <a:ea typeface="Libre Baskerville" pitchFamily="34" charset="-122"/>
                <a:cs typeface="Times New Roman" panose="02020603050405020304" pitchFamily="18" charset="0"/>
              </a:rPr>
              <a:t>Facteurs de risques du cancer de la prostate</a:t>
            </a:r>
            <a:endParaRPr lang="fr-FR" sz="4374" b="1" dirty="0">
              <a:latin typeface="Times New Roman" panose="02020603050405020304" pitchFamily="18" charset="0"/>
              <a:cs typeface="Times New Roman" panose="02020603050405020304" pitchFamily="18" charset="0"/>
            </a:endParaRPr>
          </a:p>
        </p:txBody>
      </p:sp>
      <p:graphicFrame>
        <p:nvGraphicFramePr>
          <p:cNvPr id="8" name="Tableau 7">
            <a:extLst>
              <a:ext uri="{FF2B5EF4-FFF2-40B4-BE49-F238E27FC236}">
                <a16:creationId xmlns:a16="http://schemas.microsoft.com/office/drawing/2014/main" id="{5F3CF244-F8A8-7C04-7245-0CFB91BB1083}"/>
              </a:ext>
            </a:extLst>
          </p:cNvPr>
          <p:cNvGraphicFramePr>
            <a:graphicFrameLocks noGrp="1"/>
          </p:cNvGraphicFramePr>
          <p:nvPr>
            <p:extLst>
              <p:ext uri="{D42A27DB-BD31-4B8C-83A1-F6EECF244321}">
                <p14:modId xmlns:p14="http://schemas.microsoft.com/office/powerpoint/2010/main" val="2235404798"/>
              </p:ext>
            </p:extLst>
          </p:nvPr>
        </p:nvGraphicFramePr>
        <p:xfrm>
          <a:off x="1009650" y="1123951"/>
          <a:ext cx="13011150" cy="6467366"/>
        </p:xfrm>
        <a:graphic>
          <a:graphicData uri="http://schemas.openxmlformats.org/drawingml/2006/table">
            <a:tbl>
              <a:tblPr firstRow="1" bandRow="1">
                <a:tableStyleId>{5940675A-B579-460E-94D1-54222C63F5DA}</a:tableStyleId>
              </a:tblPr>
              <a:tblGrid>
                <a:gridCol w="3299658">
                  <a:extLst>
                    <a:ext uri="{9D8B030D-6E8A-4147-A177-3AD203B41FA5}">
                      <a16:colId xmlns:a16="http://schemas.microsoft.com/office/drawing/2014/main" val="3482895596"/>
                    </a:ext>
                  </a:extLst>
                </a:gridCol>
                <a:gridCol w="9711492">
                  <a:extLst>
                    <a:ext uri="{9D8B030D-6E8A-4147-A177-3AD203B41FA5}">
                      <a16:colId xmlns:a16="http://schemas.microsoft.com/office/drawing/2014/main" val="773646040"/>
                    </a:ext>
                  </a:extLst>
                </a:gridCol>
              </a:tblGrid>
              <a:tr h="1258601">
                <a:tc>
                  <a:txBody>
                    <a:bodyPr/>
                    <a:lstStyle/>
                    <a:p>
                      <a:pPr>
                        <a:lnSpc>
                          <a:spcPct val="150000"/>
                        </a:lnSpc>
                      </a:pPr>
                      <a:r>
                        <a:rPr lang="fr-FR" sz="2400" b="1" dirty="0">
                          <a:latin typeface="Times New Roman" panose="02020603050405020304" pitchFamily="18" charset="0"/>
                          <a:cs typeface="Times New Roman" panose="02020603050405020304" pitchFamily="18" charset="0"/>
                        </a:rPr>
                        <a:t>Facteurs génétiques</a:t>
                      </a:r>
                      <a:endParaRPr lang="fr-FR" sz="2400" dirty="0">
                        <a:latin typeface="Times New Roman" panose="02020603050405020304" pitchFamily="18" charset="0"/>
                        <a:cs typeface="Times New Roman" panose="02020603050405020304" pitchFamily="18" charset="0"/>
                      </a:endParaRPr>
                    </a:p>
                  </a:txBody>
                  <a:tcPr/>
                </a:tc>
                <a:tc>
                  <a:txBody>
                    <a:bodyPr/>
                    <a:lstStyle/>
                    <a:p>
                      <a:pPr marL="342900" indent="-342900">
                        <a:lnSpc>
                          <a:spcPct val="150000"/>
                        </a:lnSpc>
                        <a:buFont typeface="Arial" panose="020B0604020202020204" pitchFamily="34" charset="0"/>
                        <a:buChar char="•"/>
                      </a:pPr>
                      <a:r>
                        <a:rPr lang="fr-FR" sz="2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Hérédité monogénique (5%) et Hérédité polygénique (95%)</a:t>
                      </a:r>
                    </a:p>
                    <a:p>
                      <a:pPr marL="342900" indent="-342900">
                        <a:lnSpc>
                          <a:spcPct val="150000"/>
                        </a:lnSpc>
                        <a:buFont typeface="Arial" panose="020B0604020202020204" pitchFamily="34" charset="0"/>
                        <a:buChar char="•"/>
                      </a:pPr>
                      <a:r>
                        <a:rPr lang="fr-FR" sz="2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Genès de réparation de l’ADN (notamment BRCA 1, BRCA, 2, ATM) et Gene HOWB13</a:t>
                      </a:r>
                      <a:endParaRPr lang="fr-FR"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3851540"/>
                  </a:ext>
                </a:extLst>
              </a:tr>
              <a:tr h="878094">
                <a:tc>
                  <a:txBody>
                    <a:bodyPr/>
                    <a:lstStyle/>
                    <a:p>
                      <a:pPr>
                        <a:lnSpc>
                          <a:spcPct val="150000"/>
                        </a:lnSpc>
                      </a:pPr>
                      <a:r>
                        <a:rPr lang="fr-FR" sz="2400" b="1" dirty="0">
                          <a:latin typeface="Times New Roman" panose="02020603050405020304" pitchFamily="18" charset="0"/>
                          <a:cs typeface="Times New Roman" panose="02020603050405020304" pitchFamily="18" charset="0"/>
                        </a:rPr>
                        <a:t>Origine ethnique</a:t>
                      </a:r>
                      <a:endParaRPr lang="fr-FR" sz="2400"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fr-FR" sz="2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Origine afro-antillaise associée à un risque augmente de CaP, </a:t>
                      </a:r>
                      <a:endParaRPr lang="fr-FR"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98923377"/>
                  </a:ext>
                </a:extLst>
              </a:tr>
              <a:tr h="614666">
                <a:tc>
                  <a:txBody>
                    <a:bodyPr/>
                    <a:lstStyle/>
                    <a:p>
                      <a:pPr>
                        <a:lnSpc>
                          <a:spcPct val="150000"/>
                        </a:lnSpc>
                      </a:pPr>
                      <a:r>
                        <a:rPr lang="fr-FR" sz="2400" b="1" i="0" u="none" strike="noStrike" kern="1200" baseline="0" dirty="0">
                          <a:solidFill>
                            <a:schemeClr val="tx1"/>
                          </a:solidFill>
                          <a:latin typeface="Times New Roman" panose="02020603050405020304" pitchFamily="18" charset="0"/>
                          <a:ea typeface="+mn-ea"/>
                          <a:cs typeface="Times New Roman" panose="02020603050405020304" pitchFamily="18" charset="0"/>
                        </a:rPr>
                        <a:t>Perturbateurs</a:t>
                      </a:r>
                    </a:p>
                    <a:p>
                      <a:pPr>
                        <a:lnSpc>
                          <a:spcPct val="150000"/>
                        </a:lnSpc>
                      </a:pPr>
                      <a:r>
                        <a:rPr lang="fr-FR" sz="2400" b="1" i="0" u="none" strike="noStrike" kern="1200" baseline="0" dirty="0">
                          <a:solidFill>
                            <a:schemeClr val="tx1"/>
                          </a:solidFill>
                          <a:latin typeface="Times New Roman" panose="02020603050405020304" pitchFamily="18" charset="0"/>
                          <a:ea typeface="+mn-ea"/>
                          <a:cs typeface="Times New Roman" panose="02020603050405020304" pitchFamily="18" charset="0"/>
                        </a:rPr>
                        <a:t>endocriniens</a:t>
                      </a:r>
                      <a:endParaRPr lang="fr-FR" sz="2400" dirty="0">
                        <a:latin typeface="Times New Roman" panose="02020603050405020304" pitchFamily="18" charset="0"/>
                        <a:cs typeface="Times New Roman" panose="02020603050405020304" pitchFamily="18" charset="0"/>
                      </a:endParaRPr>
                    </a:p>
                  </a:txBody>
                  <a:tcPr/>
                </a:tc>
                <a:tc>
                  <a:txBody>
                    <a:bodyPr/>
                    <a:lstStyle/>
                    <a:p>
                      <a:pPr>
                        <a:lnSpc>
                          <a:spcPct val="150000"/>
                        </a:lnSpc>
                      </a:pPr>
                      <a:r>
                        <a:rPr lang="fr-FR" sz="2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Association forte avec le </a:t>
                      </a:r>
                      <a:r>
                        <a:rPr lang="fr-FR" sz="2400" b="1" i="0" u="none" strike="noStrike" kern="1200" baseline="0" dirty="0">
                          <a:solidFill>
                            <a:schemeClr val="tx1"/>
                          </a:solidFill>
                          <a:latin typeface="Times New Roman" panose="02020603050405020304" pitchFamily="18" charset="0"/>
                          <a:ea typeface="+mn-ea"/>
                          <a:cs typeface="Times New Roman" panose="02020603050405020304" pitchFamily="18" charset="0"/>
                        </a:rPr>
                        <a:t>chlordécone</a:t>
                      </a:r>
                      <a:r>
                        <a:rPr lang="fr-FR" sz="2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 (insecticide utilise</a:t>
                      </a:r>
                    </a:p>
                    <a:p>
                      <a:pPr>
                        <a:lnSpc>
                          <a:spcPct val="150000"/>
                        </a:lnSpc>
                      </a:pPr>
                      <a:r>
                        <a:rPr lang="fr-FR" sz="2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dans les bananeraies aux Antilles)</a:t>
                      </a:r>
                      <a:endParaRPr lang="fr-FR"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77372814"/>
                  </a:ext>
                </a:extLst>
              </a:tr>
              <a:tr h="878094">
                <a:tc>
                  <a:txBody>
                    <a:bodyPr/>
                    <a:lstStyle/>
                    <a:p>
                      <a:pPr>
                        <a:lnSpc>
                          <a:spcPct val="150000"/>
                        </a:lnSpc>
                      </a:pPr>
                      <a:r>
                        <a:rPr lang="fr-FR" sz="2400" b="1" i="0" u="none" strike="noStrike" kern="1200" baseline="0" dirty="0">
                          <a:solidFill>
                            <a:schemeClr val="tx1"/>
                          </a:solidFill>
                          <a:latin typeface="Times New Roman" panose="02020603050405020304" pitchFamily="18" charset="0"/>
                          <a:ea typeface="+mn-ea"/>
                          <a:cs typeface="Times New Roman" panose="02020603050405020304" pitchFamily="18" charset="0"/>
                        </a:rPr>
                        <a:t>Obésité</a:t>
                      </a:r>
                    </a:p>
                    <a:p>
                      <a:pPr>
                        <a:lnSpc>
                          <a:spcPct val="150000"/>
                        </a:lnSpc>
                      </a:pPr>
                      <a:r>
                        <a:rPr lang="fr-FR" sz="2400" b="1" i="0" u="none" strike="noStrike" kern="1200" baseline="0" dirty="0">
                          <a:solidFill>
                            <a:schemeClr val="tx1"/>
                          </a:solidFill>
                          <a:latin typeface="Times New Roman" panose="02020603050405020304" pitchFamily="18" charset="0"/>
                          <a:ea typeface="+mn-ea"/>
                          <a:cs typeface="Times New Roman" panose="02020603050405020304" pitchFamily="18" charset="0"/>
                        </a:rPr>
                        <a:t>Syndrome androgénique</a:t>
                      </a:r>
                      <a:endParaRPr lang="fr-FR" sz="24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50000"/>
                        </a:lnSpc>
                        <a:buFont typeface="Arial" panose="020B0604020202020204" pitchFamily="34" charset="0"/>
                        <a:buChar char="•"/>
                      </a:pPr>
                      <a:r>
                        <a:rPr lang="fr-FR" sz="2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Risque plus faible de CaP (essai REDUCE) et Augmentation des formes a haut risque</a:t>
                      </a:r>
                      <a:endParaRPr lang="fr-FR"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05013002"/>
                  </a:ext>
                </a:extLst>
              </a:tr>
              <a:tr h="830579">
                <a:tc>
                  <a:txBody>
                    <a:bodyPr/>
                    <a:lstStyle/>
                    <a:p>
                      <a:pPr>
                        <a:lnSpc>
                          <a:spcPct val="150000"/>
                        </a:lnSpc>
                      </a:pPr>
                      <a:r>
                        <a:rPr lang="fr-FR" sz="2400" b="1" dirty="0">
                          <a:latin typeface="Times New Roman" panose="02020603050405020304" pitchFamily="18" charset="0"/>
                          <a:cs typeface="Times New Roman" panose="02020603050405020304" pitchFamily="18" charset="0"/>
                        </a:rPr>
                        <a:t>Autres </a:t>
                      </a:r>
                    </a:p>
                  </a:txBody>
                  <a:tcPr/>
                </a:tc>
                <a:tc>
                  <a:txBody>
                    <a:bodyPr/>
                    <a:lstStyle/>
                    <a:p>
                      <a:pPr>
                        <a:lnSpc>
                          <a:spcPct val="150000"/>
                        </a:lnSpc>
                      </a:pPr>
                      <a:r>
                        <a:rPr lang="fr-FR" sz="2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Aucune preuve de causalité rapporte : alcool, faible fréquence</a:t>
                      </a:r>
                    </a:p>
                    <a:p>
                      <a:pPr>
                        <a:lnSpc>
                          <a:spcPct val="150000"/>
                        </a:lnSpc>
                      </a:pPr>
                      <a:r>
                        <a:rPr lang="fr-FR" sz="2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éjaculatoire, la gonorrhée ou </a:t>
                      </a:r>
                      <a:r>
                        <a:rPr lang="fr-FR" sz="2400" b="1" i="0" u="none" strike="noStrike" kern="1200" baseline="0" dirty="0">
                          <a:solidFill>
                            <a:srgbClr val="FF0000"/>
                          </a:solidFill>
                          <a:latin typeface="Times New Roman" panose="02020603050405020304" pitchFamily="18" charset="0"/>
                          <a:ea typeface="+mn-ea"/>
                          <a:cs typeface="Times New Roman" panose="02020603050405020304" pitchFamily="18" charset="0"/>
                        </a:rPr>
                        <a:t>l'infection a l'HPV-16</a:t>
                      </a:r>
                      <a:endParaRPr lang="fr-FR" sz="2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20720208"/>
                  </a:ext>
                </a:extLst>
              </a:tr>
            </a:tbl>
          </a:graphicData>
        </a:graphic>
      </p:graphicFrame>
      <p:sp>
        <p:nvSpPr>
          <p:cNvPr id="9" name="ZoneTexte 8">
            <a:extLst>
              <a:ext uri="{FF2B5EF4-FFF2-40B4-BE49-F238E27FC236}">
                <a16:creationId xmlns:a16="http://schemas.microsoft.com/office/drawing/2014/main" id="{6A9C4A71-0398-B334-E6CC-E47CB5479A00}"/>
              </a:ext>
            </a:extLst>
          </p:cNvPr>
          <p:cNvSpPr txBox="1"/>
          <p:nvPr/>
        </p:nvSpPr>
        <p:spPr>
          <a:xfrm>
            <a:off x="1009650" y="7580455"/>
            <a:ext cx="7315200" cy="461665"/>
          </a:xfrm>
          <a:prstGeom prst="rect">
            <a:avLst/>
          </a:prstGeom>
          <a:noFill/>
        </p:spPr>
        <p:txBody>
          <a:bodyPr wrap="square">
            <a:spAutoFit/>
          </a:bodyPr>
          <a:lstStyle/>
          <a:p>
            <a:r>
              <a:rPr lang="fr-FR" sz="2400" b="1" dirty="0">
                <a:latin typeface="Times New Roman" panose="02020603050405020304" pitchFamily="18" charset="0"/>
                <a:cs typeface="Times New Roman" panose="02020603050405020304" pitchFamily="18" charset="0"/>
              </a:rPr>
              <a:t>Source: </a:t>
            </a:r>
            <a:r>
              <a:rPr lang="fr-FR" sz="2400" b="1" i="0" u="none" strike="noStrike" baseline="0" dirty="0">
                <a:latin typeface="Times New Roman" panose="02020603050405020304" pitchFamily="18" charset="0"/>
                <a:cs typeface="Times New Roman" panose="02020603050405020304" pitchFamily="18" charset="0"/>
              </a:rPr>
              <a:t>AFU</a:t>
            </a:r>
            <a:r>
              <a:rPr lang="fr-FR" sz="2400" b="1" dirty="0">
                <a:latin typeface="Times New Roman" panose="02020603050405020304" pitchFamily="18" charset="0"/>
                <a:cs typeface="Times New Roman" panose="02020603050405020304" pitchFamily="18" charset="0"/>
              </a:rPr>
              <a:t> 2023</a:t>
            </a:r>
          </a:p>
        </p:txBody>
      </p:sp>
    </p:spTree>
    <p:extLst>
      <p:ext uri="{BB962C8B-B14F-4D97-AF65-F5344CB8AC3E}">
        <p14:creationId xmlns:p14="http://schemas.microsoft.com/office/powerpoint/2010/main" val="1460580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1"/>
          <p:cNvSpPr/>
          <p:nvPr/>
        </p:nvSpPr>
        <p:spPr>
          <a:xfrm>
            <a:off x="3906982" y="372189"/>
            <a:ext cx="10889673" cy="1377077"/>
          </a:xfrm>
          <a:prstGeom prst="rect">
            <a:avLst/>
          </a:prstGeom>
          <a:noFill/>
          <a:ln/>
        </p:spPr>
        <p:txBody>
          <a:bodyPr wrap="square" rtlCol="0" anchor="t"/>
          <a:lstStyle/>
          <a:p>
            <a:pPr marL="0" indent="0">
              <a:lnSpc>
                <a:spcPts val="5422"/>
              </a:lnSpc>
              <a:buNone/>
            </a:pPr>
            <a:r>
              <a:rPr lang="en-US" sz="4000" b="1" dirty="0">
                <a:solidFill>
                  <a:srgbClr val="5C4E3D"/>
                </a:solidFill>
                <a:latin typeface="Times New Roman" panose="02020603050405020304" pitchFamily="18" charset="0"/>
                <a:ea typeface="Libre Baskerville" pitchFamily="34" charset="-122"/>
                <a:cs typeface="Times New Roman" panose="02020603050405020304" pitchFamily="18" charset="0"/>
              </a:rPr>
              <a:t>Dépistage et diagnostic du cancer de la prostate</a:t>
            </a:r>
            <a:endParaRPr lang="en-US" sz="4000" b="1" dirty="0">
              <a:latin typeface="Times New Roman" panose="02020603050405020304" pitchFamily="18" charset="0"/>
              <a:cs typeface="Times New Roman" panose="02020603050405020304" pitchFamily="18" charset="0"/>
            </a:endParaRPr>
          </a:p>
        </p:txBody>
      </p:sp>
      <p:sp>
        <p:nvSpPr>
          <p:cNvPr id="6" name="Shape 2"/>
          <p:cNvSpPr/>
          <p:nvPr/>
        </p:nvSpPr>
        <p:spPr>
          <a:xfrm>
            <a:off x="4792385" y="2315170"/>
            <a:ext cx="44053" cy="5306854"/>
          </a:xfrm>
          <a:prstGeom prst="roundRect">
            <a:avLst>
              <a:gd name="adj" fmla="val 225099"/>
            </a:avLst>
          </a:prstGeom>
          <a:solidFill>
            <a:srgbClr val="DDD3BA"/>
          </a:solidFill>
          <a:ln/>
        </p:spPr>
        <p:txBody>
          <a:bodyPr/>
          <a:lstStyle/>
          <a:p>
            <a:endParaRPr lang="fr-FR"/>
          </a:p>
        </p:txBody>
      </p:sp>
      <p:sp>
        <p:nvSpPr>
          <p:cNvPr id="7" name="Shape 3"/>
          <p:cNvSpPr/>
          <p:nvPr/>
        </p:nvSpPr>
        <p:spPr>
          <a:xfrm>
            <a:off x="5062299" y="2713077"/>
            <a:ext cx="771168" cy="44053"/>
          </a:xfrm>
          <a:prstGeom prst="roundRect">
            <a:avLst>
              <a:gd name="adj" fmla="val 225099"/>
            </a:avLst>
          </a:prstGeom>
          <a:solidFill>
            <a:srgbClr val="DDD3BA"/>
          </a:solidFill>
          <a:ln/>
        </p:spPr>
        <p:txBody>
          <a:bodyPr/>
          <a:lstStyle/>
          <a:p>
            <a:endParaRPr lang="fr-FR"/>
          </a:p>
        </p:txBody>
      </p:sp>
      <p:sp>
        <p:nvSpPr>
          <p:cNvPr id="8" name="Shape 4"/>
          <p:cNvSpPr/>
          <p:nvPr/>
        </p:nvSpPr>
        <p:spPr>
          <a:xfrm>
            <a:off x="4566523" y="2487335"/>
            <a:ext cx="495776" cy="495776"/>
          </a:xfrm>
          <a:prstGeom prst="roundRect">
            <a:avLst>
              <a:gd name="adj" fmla="val 20002"/>
            </a:avLst>
          </a:prstGeom>
          <a:solidFill>
            <a:srgbClr val="F7EDD4"/>
          </a:solidFill>
          <a:ln w="7620">
            <a:solidFill>
              <a:srgbClr val="DDD3BA"/>
            </a:solidFill>
            <a:prstDash val="solid"/>
          </a:ln>
        </p:spPr>
        <p:txBody>
          <a:bodyPr/>
          <a:lstStyle/>
          <a:p>
            <a:endParaRPr lang="fr-FR"/>
          </a:p>
        </p:txBody>
      </p:sp>
      <p:sp>
        <p:nvSpPr>
          <p:cNvPr id="9" name="Text 5"/>
          <p:cNvSpPr/>
          <p:nvPr/>
        </p:nvSpPr>
        <p:spPr>
          <a:xfrm>
            <a:off x="4740712" y="2528649"/>
            <a:ext cx="147399" cy="413147"/>
          </a:xfrm>
          <a:prstGeom prst="rect">
            <a:avLst/>
          </a:prstGeom>
          <a:noFill/>
          <a:ln/>
        </p:spPr>
        <p:txBody>
          <a:bodyPr wrap="none" rtlCol="0" anchor="t"/>
          <a:lstStyle/>
          <a:p>
            <a:pPr marL="0" indent="0" algn="ctr">
              <a:lnSpc>
                <a:spcPts val="3253"/>
              </a:lnSpc>
              <a:buNone/>
            </a:pPr>
            <a:r>
              <a:rPr lang="en-US" sz="2800" dirty="0">
                <a:solidFill>
                  <a:srgbClr val="454240"/>
                </a:solidFill>
                <a:latin typeface="Times New Roman" panose="02020603050405020304" pitchFamily="18" charset="0"/>
                <a:ea typeface="Libre Baskerville" pitchFamily="34" charset="-122"/>
                <a:cs typeface="Times New Roman" panose="02020603050405020304" pitchFamily="18" charset="0"/>
              </a:rPr>
              <a:t>1</a:t>
            </a:r>
            <a:endParaRPr lang="en-US" sz="2800" dirty="0">
              <a:latin typeface="Times New Roman" panose="02020603050405020304" pitchFamily="18" charset="0"/>
              <a:cs typeface="Times New Roman" panose="02020603050405020304" pitchFamily="18" charset="0"/>
            </a:endParaRPr>
          </a:p>
        </p:txBody>
      </p:sp>
      <p:sp>
        <p:nvSpPr>
          <p:cNvPr id="10" name="Text 6"/>
          <p:cNvSpPr/>
          <p:nvPr/>
        </p:nvSpPr>
        <p:spPr>
          <a:xfrm>
            <a:off x="6026348" y="2535436"/>
            <a:ext cx="2754511" cy="344329"/>
          </a:xfrm>
          <a:prstGeom prst="rect">
            <a:avLst/>
          </a:prstGeom>
          <a:noFill/>
          <a:ln/>
        </p:spPr>
        <p:txBody>
          <a:bodyPr wrap="none" rtlCol="0" anchor="t"/>
          <a:lstStyle/>
          <a:p>
            <a:pPr marL="0" indent="0" algn="l">
              <a:lnSpc>
                <a:spcPts val="2711"/>
              </a:lnSpc>
              <a:buNone/>
            </a:pPr>
            <a:r>
              <a:rPr lang="en-US" sz="2800" b="1" dirty="0">
                <a:solidFill>
                  <a:srgbClr val="454240"/>
                </a:solidFill>
                <a:latin typeface="Times New Roman" panose="02020603050405020304" pitchFamily="18" charset="0"/>
                <a:ea typeface="Libre Baskerville" pitchFamily="34" charset="-122"/>
                <a:cs typeface="Times New Roman" panose="02020603050405020304" pitchFamily="18" charset="0"/>
              </a:rPr>
              <a:t>PSA </a:t>
            </a:r>
            <a:endParaRPr lang="en-US" sz="2800" b="1" dirty="0">
              <a:latin typeface="Times New Roman" panose="02020603050405020304" pitchFamily="18" charset="0"/>
              <a:cs typeface="Times New Roman" panose="02020603050405020304" pitchFamily="18" charset="0"/>
            </a:endParaRPr>
          </a:p>
        </p:txBody>
      </p:sp>
      <p:sp>
        <p:nvSpPr>
          <p:cNvPr id="11" name="Text 7"/>
          <p:cNvSpPr/>
          <p:nvPr/>
        </p:nvSpPr>
        <p:spPr>
          <a:xfrm>
            <a:off x="6026348" y="3011924"/>
            <a:ext cx="7777758" cy="705088"/>
          </a:xfrm>
          <a:prstGeom prst="rect">
            <a:avLst/>
          </a:prstGeom>
          <a:noFill/>
          <a:ln/>
        </p:spPr>
        <p:txBody>
          <a:bodyPr wrap="square" rtlCol="0" anchor="t"/>
          <a:lstStyle/>
          <a:p>
            <a:pPr marL="0" indent="0" algn="l">
              <a:lnSpc>
                <a:spcPts val="2776"/>
              </a:lnSpc>
              <a:buNone/>
            </a:pPr>
            <a:r>
              <a:rPr lang="en-US" sz="2800" dirty="0">
                <a:solidFill>
                  <a:srgbClr val="454240"/>
                </a:solidFill>
                <a:latin typeface="Times New Roman" panose="02020603050405020304" pitchFamily="18" charset="0"/>
                <a:ea typeface="DM Sans" pitchFamily="34" charset="-122"/>
                <a:cs typeface="Times New Roman" panose="02020603050405020304" pitchFamily="18" charset="0"/>
              </a:rPr>
              <a:t>Le dosage du taux de PSA (antigène prostatique spécifique) dans le sang est le principal outil de </a:t>
            </a:r>
            <a:r>
              <a:rPr lang="en-US" sz="2800" dirty="0" err="1">
                <a:solidFill>
                  <a:srgbClr val="454240"/>
                </a:solidFill>
                <a:latin typeface="Times New Roman" panose="02020603050405020304" pitchFamily="18" charset="0"/>
                <a:ea typeface="DM Sans" pitchFamily="34" charset="-122"/>
                <a:cs typeface="Times New Roman" panose="02020603050405020304" pitchFamily="18" charset="0"/>
              </a:rPr>
              <a:t>dépistage</a:t>
            </a:r>
            <a:r>
              <a:rPr lang="en-US" sz="2800" dirty="0">
                <a:solidFill>
                  <a:srgbClr val="454240"/>
                </a:solidFill>
                <a:latin typeface="Times New Roman" panose="02020603050405020304" pitchFamily="18" charset="0"/>
                <a:ea typeface="DM Sans" pitchFamily="34" charset="-122"/>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2" name="Shape 8"/>
          <p:cNvSpPr/>
          <p:nvPr/>
        </p:nvSpPr>
        <p:spPr>
          <a:xfrm>
            <a:off x="5062299" y="4555450"/>
            <a:ext cx="771168" cy="44053"/>
          </a:xfrm>
          <a:prstGeom prst="roundRect">
            <a:avLst>
              <a:gd name="adj" fmla="val 225099"/>
            </a:avLst>
          </a:prstGeom>
          <a:solidFill>
            <a:srgbClr val="DDD3BA"/>
          </a:solidFill>
          <a:ln/>
        </p:spPr>
        <p:txBody>
          <a:bodyPr/>
          <a:lstStyle/>
          <a:p>
            <a:endParaRPr lang="fr-FR"/>
          </a:p>
        </p:txBody>
      </p:sp>
      <p:sp>
        <p:nvSpPr>
          <p:cNvPr id="13" name="Shape 9"/>
          <p:cNvSpPr/>
          <p:nvPr/>
        </p:nvSpPr>
        <p:spPr>
          <a:xfrm>
            <a:off x="4566523" y="4329708"/>
            <a:ext cx="495776" cy="495776"/>
          </a:xfrm>
          <a:prstGeom prst="roundRect">
            <a:avLst>
              <a:gd name="adj" fmla="val 20002"/>
            </a:avLst>
          </a:prstGeom>
          <a:solidFill>
            <a:srgbClr val="F7EDD4"/>
          </a:solidFill>
          <a:ln w="7620">
            <a:solidFill>
              <a:srgbClr val="DDD3BA"/>
            </a:solidFill>
            <a:prstDash val="solid"/>
          </a:ln>
        </p:spPr>
        <p:txBody>
          <a:bodyPr/>
          <a:lstStyle/>
          <a:p>
            <a:endParaRPr lang="fr-FR"/>
          </a:p>
        </p:txBody>
      </p:sp>
      <p:sp>
        <p:nvSpPr>
          <p:cNvPr id="14" name="Text 10"/>
          <p:cNvSpPr/>
          <p:nvPr/>
        </p:nvSpPr>
        <p:spPr>
          <a:xfrm>
            <a:off x="4712613" y="4371023"/>
            <a:ext cx="203597" cy="413147"/>
          </a:xfrm>
          <a:prstGeom prst="rect">
            <a:avLst/>
          </a:prstGeom>
          <a:noFill/>
          <a:ln/>
        </p:spPr>
        <p:txBody>
          <a:bodyPr wrap="none" rtlCol="0" anchor="t"/>
          <a:lstStyle/>
          <a:p>
            <a:pPr marL="0" indent="0" algn="ctr">
              <a:lnSpc>
                <a:spcPts val="3253"/>
              </a:lnSpc>
              <a:buNone/>
            </a:pPr>
            <a:r>
              <a:rPr lang="en-US" sz="2800" dirty="0">
                <a:solidFill>
                  <a:srgbClr val="454240"/>
                </a:solidFill>
                <a:latin typeface="Times New Roman" panose="02020603050405020304" pitchFamily="18" charset="0"/>
                <a:ea typeface="Libre Baskerville" pitchFamily="34" charset="-122"/>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p:txBody>
      </p:sp>
      <p:sp>
        <p:nvSpPr>
          <p:cNvPr id="15" name="Text 11"/>
          <p:cNvSpPr/>
          <p:nvPr/>
        </p:nvSpPr>
        <p:spPr>
          <a:xfrm>
            <a:off x="6026348" y="4377809"/>
            <a:ext cx="2754511" cy="344329"/>
          </a:xfrm>
          <a:prstGeom prst="rect">
            <a:avLst/>
          </a:prstGeom>
          <a:noFill/>
          <a:ln/>
        </p:spPr>
        <p:txBody>
          <a:bodyPr wrap="none" rtlCol="0" anchor="t"/>
          <a:lstStyle/>
          <a:p>
            <a:pPr marL="0" indent="0" algn="l">
              <a:lnSpc>
                <a:spcPts val="2711"/>
              </a:lnSpc>
              <a:buNone/>
            </a:pPr>
            <a:r>
              <a:rPr lang="en-US" sz="2800" b="1" dirty="0">
                <a:solidFill>
                  <a:srgbClr val="454240"/>
                </a:solidFill>
                <a:latin typeface="Times New Roman" panose="02020603050405020304" pitchFamily="18" charset="0"/>
                <a:ea typeface="Libre Baskerville" pitchFamily="34" charset="-122"/>
                <a:cs typeface="Times New Roman" panose="02020603050405020304" pitchFamily="18" charset="0"/>
              </a:rPr>
              <a:t>Examen physique</a:t>
            </a:r>
            <a:endParaRPr lang="en-US" sz="2800" b="1" dirty="0">
              <a:latin typeface="Times New Roman" panose="02020603050405020304" pitchFamily="18" charset="0"/>
              <a:cs typeface="Times New Roman" panose="02020603050405020304" pitchFamily="18" charset="0"/>
            </a:endParaRPr>
          </a:p>
        </p:txBody>
      </p:sp>
      <p:sp>
        <p:nvSpPr>
          <p:cNvPr id="16" name="Text 12"/>
          <p:cNvSpPr/>
          <p:nvPr/>
        </p:nvSpPr>
        <p:spPr>
          <a:xfrm>
            <a:off x="6026348" y="4854297"/>
            <a:ext cx="7777758" cy="705088"/>
          </a:xfrm>
          <a:prstGeom prst="rect">
            <a:avLst/>
          </a:prstGeom>
          <a:noFill/>
          <a:ln/>
        </p:spPr>
        <p:txBody>
          <a:bodyPr wrap="square" rtlCol="0" anchor="t"/>
          <a:lstStyle/>
          <a:p>
            <a:pPr marL="0" indent="0" algn="l">
              <a:lnSpc>
                <a:spcPts val="2776"/>
              </a:lnSpc>
              <a:buNone/>
            </a:pPr>
            <a:r>
              <a:rPr lang="en-US" sz="2800" dirty="0">
                <a:solidFill>
                  <a:srgbClr val="454240"/>
                </a:solidFill>
                <a:latin typeface="Times New Roman" panose="02020603050405020304" pitchFamily="18" charset="0"/>
                <a:ea typeface="DM Sans" pitchFamily="34" charset="-122"/>
                <a:cs typeface="Times New Roman" panose="02020603050405020304" pitchFamily="18" charset="0"/>
              </a:rPr>
              <a:t>Un toucher rectal permet d'examiner la taille et la consistance de la prostate.</a:t>
            </a:r>
            <a:endParaRPr lang="en-US" sz="2800" dirty="0">
              <a:latin typeface="Times New Roman" panose="02020603050405020304" pitchFamily="18" charset="0"/>
              <a:cs typeface="Times New Roman" panose="02020603050405020304" pitchFamily="18" charset="0"/>
            </a:endParaRPr>
          </a:p>
        </p:txBody>
      </p:sp>
      <p:sp>
        <p:nvSpPr>
          <p:cNvPr id="17" name="Shape 13"/>
          <p:cNvSpPr/>
          <p:nvPr/>
        </p:nvSpPr>
        <p:spPr>
          <a:xfrm>
            <a:off x="5062299" y="6397823"/>
            <a:ext cx="771168" cy="44053"/>
          </a:xfrm>
          <a:prstGeom prst="roundRect">
            <a:avLst>
              <a:gd name="adj" fmla="val 225099"/>
            </a:avLst>
          </a:prstGeom>
          <a:solidFill>
            <a:srgbClr val="DDD3BA"/>
          </a:solidFill>
          <a:ln/>
        </p:spPr>
        <p:txBody>
          <a:bodyPr/>
          <a:lstStyle/>
          <a:p>
            <a:endParaRPr lang="fr-FR"/>
          </a:p>
        </p:txBody>
      </p:sp>
      <p:sp>
        <p:nvSpPr>
          <p:cNvPr id="18" name="Shape 14"/>
          <p:cNvSpPr/>
          <p:nvPr/>
        </p:nvSpPr>
        <p:spPr>
          <a:xfrm>
            <a:off x="4566523" y="6172081"/>
            <a:ext cx="495776" cy="495776"/>
          </a:xfrm>
          <a:prstGeom prst="roundRect">
            <a:avLst>
              <a:gd name="adj" fmla="val 20002"/>
            </a:avLst>
          </a:prstGeom>
          <a:solidFill>
            <a:srgbClr val="F7EDD4"/>
          </a:solidFill>
          <a:ln w="7620">
            <a:solidFill>
              <a:srgbClr val="DDD3BA"/>
            </a:solidFill>
            <a:prstDash val="solid"/>
          </a:ln>
        </p:spPr>
        <p:txBody>
          <a:bodyPr/>
          <a:lstStyle/>
          <a:p>
            <a:endParaRPr lang="fr-FR"/>
          </a:p>
        </p:txBody>
      </p:sp>
      <p:sp>
        <p:nvSpPr>
          <p:cNvPr id="19" name="Text 15"/>
          <p:cNvSpPr/>
          <p:nvPr/>
        </p:nvSpPr>
        <p:spPr>
          <a:xfrm>
            <a:off x="4712613" y="6213396"/>
            <a:ext cx="203597" cy="413147"/>
          </a:xfrm>
          <a:prstGeom prst="rect">
            <a:avLst/>
          </a:prstGeom>
          <a:noFill/>
          <a:ln/>
        </p:spPr>
        <p:txBody>
          <a:bodyPr wrap="none" rtlCol="0" anchor="t"/>
          <a:lstStyle/>
          <a:p>
            <a:pPr marL="0" indent="0" algn="ctr">
              <a:lnSpc>
                <a:spcPts val="3253"/>
              </a:lnSpc>
              <a:buNone/>
            </a:pPr>
            <a:r>
              <a:rPr lang="en-US" sz="2800" dirty="0">
                <a:solidFill>
                  <a:srgbClr val="454240"/>
                </a:solidFill>
                <a:latin typeface="Times New Roman" panose="02020603050405020304" pitchFamily="18" charset="0"/>
                <a:ea typeface="Libre Baskerville" pitchFamily="34" charset="-122"/>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p:txBody>
      </p:sp>
      <p:sp>
        <p:nvSpPr>
          <p:cNvPr id="20" name="Text 16"/>
          <p:cNvSpPr/>
          <p:nvPr/>
        </p:nvSpPr>
        <p:spPr>
          <a:xfrm>
            <a:off x="6026348" y="6220182"/>
            <a:ext cx="2754511" cy="344329"/>
          </a:xfrm>
          <a:prstGeom prst="rect">
            <a:avLst/>
          </a:prstGeom>
          <a:noFill/>
          <a:ln/>
        </p:spPr>
        <p:txBody>
          <a:bodyPr wrap="none" rtlCol="0" anchor="t"/>
          <a:lstStyle/>
          <a:p>
            <a:pPr marL="0" indent="0" algn="l">
              <a:lnSpc>
                <a:spcPts val="2711"/>
              </a:lnSpc>
              <a:buNone/>
            </a:pPr>
            <a:r>
              <a:rPr lang="en-US" sz="2800" b="1" dirty="0">
                <a:solidFill>
                  <a:srgbClr val="454240"/>
                </a:solidFill>
                <a:latin typeface="Times New Roman" panose="02020603050405020304" pitchFamily="18" charset="0"/>
                <a:ea typeface="Libre Baskerville" pitchFamily="34" charset="-122"/>
                <a:cs typeface="Times New Roman" panose="02020603050405020304" pitchFamily="18" charset="0"/>
              </a:rPr>
              <a:t>Biopsie</a:t>
            </a:r>
            <a:endParaRPr lang="en-US" sz="2800" b="1" dirty="0">
              <a:latin typeface="Times New Roman" panose="02020603050405020304" pitchFamily="18" charset="0"/>
              <a:cs typeface="Times New Roman" panose="02020603050405020304" pitchFamily="18" charset="0"/>
            </a:endParaRPr>
          </a:p>
        </p:txBody>
      </p:sp>
      <p:sp>
        <p:nvSpPr>
          <p:cNvPr id="21" name="Text 17"/>
          <p:cNvSpPr/>
          <p:nvPr/>
        </p:nvSpPr>
        <p:spPr>
          <a:xfrm>
            <a:off x="6026348" y="6696670"/>
            <a:ext cx="7777758" cy="705088"/>
          </a:xfrm>
          <a:prstGeom prst="rect">
            <a:avLst/>
          </a:prstGeom>
          <a:noFill/>
          <a:ln/>
        </p:spPr>
        <p:txBody>
          <a:bodyPr wrap="square" rtlCol="0" anchor="t"/>
          <a:lstStyle/>
          <a:p>
            <a:pPr marL="0" indent="0" algn="l">
              <a:lnSpc>
                <a:spcPts val="2776"/>
              </a:lnSpc>
              <a:buNone/>
            </a:pPr>
            <a:r>
              <a:rPr lang="en-US" sz="2800" dirty="0">
                <a:solidFill>
                  <a:srgbClr val="454240"/>
                </a:solidFill>
                <a:latin typeface="Times New Roman" panose="02020603050405020304" pitchFamily="18" charset="0"/>
                <a:ea typeface="DM Sans" pitchFamily="34" charset="-122"/>
                <a:cs typeface="Times New Roman" panose="02020603050405020304" pitchFamily="18" charset="0"/>
              </a:rPr>
              <a:t>En cas de suspicion, une biopsie de la prostate est réalisée pour confirmer le diagnostic.</a:t>
            </a:r>
            <a:endParaRPr lang="en-US" sz="2800" dirty="0">
              <a:latin typeface="Times New Roman" panose="02020603050405020304" pitchFamily="18" charset="0"/>
              <a:cs typeface="Times New Roman" panose="02020603050405020304" pitchFamily="18" charset="0"/>
            </a:endParaRPr>
          </a:p>
        </p:txBody>
      </p:sp>
      <p:pic>
        <p:nvPicPr>
          <p:cNvPr id="22" name="Image 1" descr="preencoded.png">
            <a:extLst>
              <a:ext uri="{FF2B5EF4-FFF2-40B4-BE49-F238E27FC236}">
                <a16:creationId xmlns:a16="http://schemas.microsoft.com/office/drawing/2014/main" id="{64F14946-ED24-A47B-259E-8931AE343CA3}"/>
              </a:ext>
            </a:extLst>
          </p:cNvPr>
          <p:cNvPicPr>
            <a:picLocks noChangeAspect="1"/>
          </p:cNvPicPr>
          <p:nvPr/>
        </p:nvPicPr>
        <p:blipFill>
          <a:blip r:embed="rId3"/>
          <a:stretch>
            <a:fillRect/>
          </a:stretch>
        </p:blipFill>
        <p:spPr>
          <a:xfrm>
            <a:off x="-7620" y="0"/>
            <a:ext cx="3566042" cy="8229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5" name="Text 1"/>
          <p:cNvSpPr/>
          <p:nvPr/>
        </p:nvSpPr>
        <p:spPr>
          <a:xfrm>
            <a:off x="732353" y="321468"/>
            <a:ext cx="13631347" cy="1388745"/>
          </a:xfrm>
          <a:prstGeom prst="rect">
            <a:avLst/>
          </a:prstGeom>
          <a:noFill/>
          <a:ln/>
        </p:spPr>
        <p:txBody>
          <a:bodyPr wrap="square" rtlCol="0" anchor="t"/>
          <a:lstStyle/>
          <a:p>
            <a:pPr marL="0" indent="0" algn="ctr">
              <a:lnSpc>
                <a:spcPts val="5468"/>
              </a:lnSpc>
              <a:buNone/>
            </a:pPr>
            <a:r>
              <a:rPr lang="fr-FR" sz="4800" b="1" dirty="0">
                <a:solidFill>
                  <a:srgbClr val="5C4E3D"/>
                </a:solidFill>
                <a:latin typeface="Times New Roman" panose="02020603050405020304" pitchFamily="18" charset="0"/>
                <a:ea typeface="Libre Baskerville" pitchFamily="34" charset="-122"/>
                <a:cs typeface="Times New Roman" panose="02020603050405020304" pitchFamily="18" charset="0"/>
              </a:rPr>
              <a:t>Épidémiologie du cancer de la prostate lié au HPV</a:t>
            </a:r>
            <a:endParaRPr lang="fr-FR" sz="4800" b="1" dirty="0">
              <a:latin typeface="Times New Roman" panose="02020603050405020304" pitchFamily="18" charset="0"/>
              <a:cs typeface="Times New Roman" panose="02020603050405020304" pitchFamily="18" charset="0"/>
            </a:endParaRPr>
          </a:p>
        </p:txBody>
      </p:sp>
      <p:sp>
        <p:nvSpPr>
          <p:cNvPr id="9" name="Text 5"/>
          <p:cNvSpPr/>
          <p:nvPr/>
        </p:nvSpPr>
        <p:spPr>
          <a:xfrm>
            <a:off x="266700" y="1677951"/>
            <a:ext cx="6034982" cy="2942804"/>
          </a:xfrm>
          <a:prstGeom prst="rect">
            <a:avLst/>
          </a:prstGeom>
          <a:noFill/>
          <a:ln/>
        </p:spPr>
        <p:txBody>
          <a:bodyPr wrap="square" rtlCol="0" anchor="t"/>
          <a:lstStyle/>
          <a:p>
            <a:pPr algn="ctr">
              <a:lnSpc>
                <a:spcPct val="150000"/>
              </a:lnSpc>
            </a:pPr>
            <a:r>
              <a:rPr lang="fr-FR" sz="3200" b="1" u="sng" dirty="0">
                <a:solidFill>
                  <a:srgbClr val="454240"/>
                </a:solidFill>
                <a:latin typeface="Times New Roman" panose="02020603050405020304" pitchFamily="18" charset="0"/>
                <a:ea typeface="Libre Baskerville" pitchFamily="34" charset="-122"/>
                <a:cs typeface="Times New Roman" panose="02020603050405020304" pitchFamily="18" charset="0"/>
              </a:rPr>
              <a:t>1. Prévalence élevée</a:t>
            </a:r>
            <a:endParaRPr lang="fr-FR" sz="3200" b="1" u="sng" dirty="0">
              <a:solidFill>
                <a:srgbClr val="454240"/>
              </a:solidFill>
              <a:latin typeface="Times New Roman" panose="02020603050405020304" pitchFamily="18" charset="0"/>
              <a:ea typeface="DM Sans" pitchFamily="34" charset="-122"/>
              <a:cs typeface="Times New Roman" panose="02020603050405020304" pitchFamily="18" charset="0"/>
            </a:endParaRPr>
          </a:p>
          <a:p>
            <a:pPr marL="0" indent="0" algn="ctr">
              <a:lnSpc>
                <a:spcPct val="150000"/>
              </a:lnSpc>
              <a:buNone/>
            </a:pPr>
            <a:r>
              <a:rPr lang="fr-FR" sz="3200" dirty="0">
                <a:solidFill>
                  <a:srgbClr val="454240"/>
                </a:solidFill>
                <a:latin typeface="Times New Roman" panose="02020603050405020304" pitchFamily="18" charset="0"/>
                <a:ea typeface="DM Sans" pitchFamily="34" charset="-122"/>
                <a:cs typeface="Times New Roman" panose="02020603050405020304" pitchFamily="18" charset="0"/>
              </a:rPr>
              <a:t>Le HPV est détecté dans </a:t>
            </a:r>
            <a:r>
              <a:rPr lang="fr-FR" sz="3200" b="1" dirty="0">
                <a:solidFill>
                  <a:srgbClr val="FF0000"/>
                </a:solidFill>
                <a:latin typeface="Times New Roman" panose="02020603050405020304" pitchFamily="18" charset="0"/>
                <a:ea typeface="DM Sans" pitchFamily="34" charset="-122"/>
                <a:cs typeface="Times New Roman" panose="02020603050405020304" pitchFamily="18" charset="0"/>
              </a:rPr>
              <a:t>20 à 50% </a:t>
            </a:r>
            <a:r>
              <a:rPr lang="fr-FR" sz="3200" dirty="0">
                <a:solidFill>
                  <a:srgbClr val="454240"/>
                </a:solidFill>
                <a:latin typeface="Times New Roman" panose="02020603050405020304" pitchFamily="18" charset="0"/>
                <a:ea typeface="DM Sans" pitchFamily="34" charset="-122"/>
                <a:cs typeface="Times New Roman" panose="02020603050405020304" pitchFamily="18" charset="0"/>
              </a:rPr>
              <a:t>des cas de cancer de la prostate.</a:t>
            </a:r>
            <a:endParaRPr lang="fr-FR" sz="3200" dirty="0">
              <a:latin typeface="Times New Roman" panose="02020603050405020304" pitchFamily="18" charset="0"/>
              <a:cs typeface="Times New Roman" panose="02020603050405020304" pitchFamily="18" charset="0"/>
            </a:endParaRPr>
          </a:p>
        </p:txBody>
      </p:sp>
      <p:sp>
        <p:nvSpPr>
          <p:cNvPr id="13" name="Text 9"/>
          <p:cNvSpPr/>
          <p:nvPr/>
        </p:nvSpPr>
        <p:spPr>
          <a:xfrm>
            <a:off x="7056001" y="1672575"/>
            <a:ext cx="7285732" cy="3262367"/>
          </a:xfrm>
          <a:prstGeom prst="rect">
            <a:avLst/>
          </a:prstGeom>
          <a:noFill/>
          <a:ln/>
        </p:spPr>
        <p:txBody>
          <a:bodyPr wrap="square" rtlCol="0" anchor="t"/>
          <a:lstStyle/>
          <a:p>
            <a:pPr algn="ctr">
              <a:lnSpc>
                <a:spcPct val="150000"/>
              </a:lnSpc>
            </a:pPr>
            <a:r>
              <a:rPr lang="fr-FR" sz="3200" b="1" u="sng" dirty="0">
                <a:solidFill>
                  <a:srgbClr val="454240"/>
                </a:solidFill>
                <a:latin typeface="Times New Roman" panose="02020603050405020304" pitchFamily="18" charset="0"/>
                <a:ea typeface="Libre Baskerville" pitchFamily="34" charset="-122"/>
                <a:cs typeface="Times New Roman" panose="02020603050405020304" pitchFamily="18" charset="0"/>
              </a:rPr>
              <a:t>2. Facteurs de risque</a:t>
            </a:r>
          </a:p>
          <a:p>
            <a:pPr marL="0" indent="0" algn="ctr">
              <a:lnSpc>
                <a:spcPct val="150000"/>
              </a:lnSpc>
              <a:buNone/>
            </a:pPr>
            <a:r>
              <a:rPr lang="fr-FR" sz="3200" dirty="0">
                <a:solidFill>
                  <a:srgbClr val="454240"/>
                </a:solidFill>
                <a:latin typeface="Times New Roman" panose="02020603050405020304" pitchFamily="18" charset="0"/>
                <a:ea typeface="DM Sans" pitchFamily="34" charset="-122"/>
                <a:cs typeface="Times New Roman" panose="02020603050405020304" pitchFamily="18" charset="0"/>
              </a:rPr>
              <a:t>Les hommes avec des antécédents d’IST ont un risque accru de développer un cancer de la prostate lié au HPV.</a:t>
            </a:r>
            <a:endParaRPr lang="fr-FR" sz="3200" dirty="0">
              <a:latin typeface="Times New Roman" panose="02020603050405020304" pitchFamily="18" charset="0"/>
              <a:cs typeface="Times New Roman" panose="02020603050405020304" pitchFamily="18" charset="0"/>
            </a:endParaRPr>
          </a:p>
        </p:txBody>
      </p:sp>
      <p:sp>
        <p:nvSpPr>
          <p:cNvPr id="17" name="Text 13"/>
          <p:cNvSpPr/>
          <p:nvPr/>
        </p:nvSpPr>
        <p:spPr>
          <a:xfrm>
            <a:off x="463732" y="4983235"/>
            <a:ext cx="13068300" cy="2605628"/>
          </a:xfrm>
          <a:prstGeom prst="rect">
            <a:avLst/>
          </a:prstGeom>
          <a:noFill/>
          <a:ln/>
        </p:spPr>
        <p:txBody>
          <a:bodyPr wrap="square" rtlCol="0" anchor="t"/>
          <a:lstStyle/>
          <a:p>
            <a:pPr algn="ctr">
              <a:lnSpc>
                <a:spcPct val="150000"/>
              </a:lnSpc>
            </a:pPr>
            <a:r>
              <a:rPr lang="fr-FR" sz="3200" b="1" u="sng" dirty="0">
                <a:solidFill>
                  <a:srgbClr val="454240"/>
                </a:solidFill>
                <a:latin typeface="Times New Roman" panose="02020603050405020304" pitchFamily="18" charset="0"/>
                <a:ea typeface="Libre Baskerville" pitchFamily="34" charset="-122"/>
                <a:cs typeface="Times New Roman" panose="02020603050405020304" pitchFamily="18" charset="0"/>
              </a:rPr>
              <a:t>3. Incidence en hausse</a:t>
            </a:r>
            <a:endParaRPr lang="fr-FR" sz="3200" b="1" u="sng" dirty="0">
              <a:solidFill>
                <a:srgbClr val="454240"/>
              </a:solidFill>
              <a:latin typeface="Times New Roman" panose="02020603050405020304" pitchFamily="18" charset="0"/>
              <a:ea typeface="DM Sans" pitchFamily="34" charset="-122"/>
              <a:cs typeface="Times New Roman" panose="02020603050405020304" pitchFamily="18" charset="0"/>
            </a:endParaRPr>
          </a:p>
          <a:p>
            <a:pPr marL="0" indent="0" algn="ctr">
              <a:lnSpc>
                <a:spcPct val="150000"/>
              </a:lnSpc>
              <a:buNone/>
            </a:pPr>
            <a:r>
              <a:rPr lang="fr-FR" sz="3200" dirty="0">
                <a:solidFill>
                  <a:srgbClr val="454240"/>
                </a:solidFill>
                <a:latin typeface="Times New Roman" panose="02020603050405020304" pitchFamily="18" charset="0"/>
                <a:ea typeface="DM Sans" pitchFamily="34" charset="-122"/>
                <a:cs typeface="Times New Roman" panose="02020603050405020304" pitchFamily="18" charset="0"/>
              </a:rPr>
              <a:t>L'incidence du cancer de la prostate associé au HPV semble augmenter, notamment chez les hommes jeunes.</a:t>
            </a:r>
            <a:endParaRPr lang="fr-FR"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6" name="Text 2"/>
          <p:cNvSpPr/>
          <p:nvPr/>
        </p:nvSpPr>
        <p:spPr>
          <a:xfrm>
            <a:off x="608052" y="245031"/>
            <a:ext cx="13611702" cy="1289506"/>
          </a:xfrm>
          <a:prstGeom prst="rect">
            <a:avLst/>
          </a:prstGeom>
          <a:noFill/>
          <a:ln/>
        </p:spPr>
        <p:txBody>
          <a:bodyPr wrap="square" rtlCol="0" anchor="t"/>
          <a:lstStyle/>
          <a:p>
            <a:pPr marL="0" indent="0" algn="ctr">
              <a:lnSpc>
                <a:spcPts val="5258"/>
              </a:lnSpc>
              <a:buNone/>
            </a:pPr>
            <a:r>
              <a:rPr lang="fr-FR" sz="4000" b="1" dirty="0">
                <a:solidFill>
                  <a:srgbClr val="5C4E3D"/>
                </a:solidFill>
                <a:latin typeface="Times New Roman" panose="02020603050405020304" pitchFamily="18" charset="0"/>
                <a:ea typeface="Libre Baskerville" pitchFamily="34" charset="-122"/>
                <a:cs typeface="Times New Roman" panose="02020603050405020304" pitchFamily="18" charset="0"/>
              </a:rPr>
              <a:t>Mécanismes biologiques de la carcinogenèse prostatique par le HPV</a:t>
            </a:r>
            <a:endParaRPr lang="fr-FR" sz="4000" b="1" dirty="0">
              <a:latin typeface="Times New Roman" panose="02020603050405020304" pitchFamily="18" charset="0"/>
              <a:cs typeface="Times New Roman" panose="02020603050405020304" pitchFamily="18" charset="0"/>
            </a:endParaRPr>
          </a:p>
        </p:txBody>
      </p:sp>
      <p:sp>
        <p:nvSpPr>
          <p:cNvPr id="11" name="Text 7"/>
          <p:cNvSpPr/>
          <p:nvPr/>
        </p:nvSpPr>
        <p:spPr>
          <a:xfrm>
            <a:off x="731520" y="1456729"/>
            <a:ext cx="4821234" cy="442255"/>
          </a:xfrm>
          <a:prstGeom prst="rect">
            <a:avLst/>
          </a:prstGeom>
          <a:noFill/>
          <a:ln/>
        </p:spPr>
        <p:txBody>
          <a:bodyPr wrap="none" rtlCol="0" anchor="t"/>
          <a:lstStyle/>
          <a:p>
            <a:pPr marL="0" indent="0" algn="r">
              <a:lnSpc>
                <a:spcPts val="2629"/>
              </a:lnSpc>
              <a:buNone/>
            </a:pPr>
            <a:r>
              <a:rPr lang="fr-FR" sz="2800" b="1" dirty="0">
                <a:solidFill>
                  <a:srgbClr val="454240"/>
                </a:solidFill>
                <a:latin typeface="Times New Roman" panose="02020603050405020304" pitchFamily="18" charset="0"/>
                <a:ea typeface="Libre Baskerville" pitchFamily="34" charset="-122"/>
                <a:cs typeface="Times New Roman" panose="02020603050405020304" pitchFamily="18" charset="0"/>
              </a:rPr>
              <a:t>1. </a:t>
            </a:r>
            <a:r>
              <a:rPr lang="fr-FR" sz="2800" b="1" u="sng" dirty="0">
                <a:solidFill>
                  <a:srgbClr val="454240"/>
                </a:solidFill>
                <a:latin typeface="Times New Roman" panose="02020603050405020304" pitchFamily="18" charset="0"/>
                <a:ea typeface="Libre Baskerville" pitchFamily="34" charset="-122"/>
                <a:cs typeface="Times New Roman" panose="02020603050405020304" pitchFamily="18" charset="0"/>
              </a:rPr>
              <a:t>Intégration du génome viral</a:t>
            </a:r>
            <a:endParaRPr lang="fr-FR" sz="2800" b="1" u="sng" dirty="0">
              <a:latin typeface="Times New Roman" panose="02020603050405020304" pitchFamily="18" charset="0"/>
              <a:cs typeface="Times New Roman" panose="02020603050405020304" pitchFamily="18" charset="0"/>
            </a:endParaRPr>
          </a:p>
        </p:txBody>
      </p:sp>
      <p:sp>
        <p:nvSpPr>
          <p:cNvPr id="12" name="Text 8"/>
          <p:cNvSpPr/>
          <p:nvPr/>
        </p:nvSpPr>
        <p:spPr>
          <a:xfrm>
            <a:off x="396240" y="1829602"/>
            <a:ext cx="6816282" cy="1920751"/>
          </a:xfrm>
          <a:prstGeom prst="rect">
            <a:avLst/>
          </a:prstGeom>
          <a:noFill/>
          <a:ln/>
        </p:spPr>
        <p:txBody>
          <a:bodyPr wrap="square" rtlCol="0" anchor="t"/>
          <a:lstStyle/>
          <a:p>
            <a:pPr marL="0" indent="0">
              <a:lnSpc>
                <a:spcPct val="150000"/>
              </a:lnSpc>
              <a:buNone/>
            </a:pPr>
            <a:r>
              <a:rPr lang="fr-FR" sz="2800" dirty="0">
                <a:solidFill>
                  <a:srgbClr val="454240"/>
                </a:solidFill>
                <a:latin typeface="Times New Roman" panose="02020603050405020304" pitchFamily="18" charset="0"/>
                <a:ea typeface="DM Sans" pitchFamily="34" charset="-122"/>
                <a:cs typeface="Times New Roman" panose="02020603050405020304" pitchFamily="18" charset="0"/>
              </a:rPr>
              <a:t>Les oncogènes E6 et E7 du HPV s'intègrent dans le génome des cellules prostatiques, perturbant les voies de signalisation cellulaire</a:t>
            </a:r>
            <a:r>
              <a:rPr lang="fr-FR" sz="2400" dirty="0">
                <a:solidFill>
                  <a:srgbClr val="454240"/>
                </a:solidFill>
                <a:latin typeface="Times New Roman" panose="02020603050405020304" pitchFamily="18" charset="0"/>
                <a:ea typeface="DM Sans" pitchFamily="34" charset="-122"/>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p:txBody>
      </p:sp>
      <p:sp>
        <p:nvSpPr>
          <p:cNvPr id="16" name="Text 12"/>
          <p:cNvSpPr/>
          <p:nvPr/>
        </p:nvSpPr>
        <p:spPr>
          <a:xfrm>
            <a:off x="9467850" y="1722403"/>
            <a:ext cx="3924300" cy="397266"/>
          </a:xfrm>
          <a:prstGeom prst="rect">
            <a:avLst/>
          </a:prstGeom>
          <a:noFill/>
          <a:ln/>
        </p:spPr>
        <p:txBody>
          <a:bodyPr wrap="none" rtlCol="0" anchor="t"/>
          <a:lstStyle/>
          <a:p>
            <a:pPr marL="0" indent="0" algn="l">
              <a:lnSpc>
                <a:spcPts val="2629"/>
              </a:lnSpc>
              <a:buNone/>
            </a:pPr>
            <a:r>
              <a:rPr lang="fr-FR" sz="2800" b="1" u="sng" dirty="0">
                <a:solidFill>
                  <a:srgbClr val="454240"/>
                </a:solidFill>
                <a:latin typeface="Times New Roman" panose="02020603050405020304" pitchFamily="18" charset="0"/>
                <a:ea typeface="Libre Baskerville" pitchFamily="34" charset="-122"/>
                <a:cs typeface="Times New Roman" panose="02020603050405020304" pitchFamily="18" charset="0"/>
              </a:rPr>
              <a:t>2. Instabilité génomique</a:t>
            </a:r>
            <a:endParaRPr lang="fr-FR" sz="2800" b="1" u="sng" dirty="0">
              <a:latin typeface="Times New Roman" panose="02020603050405020304" pitchFamily="18" charset="0"/>
              <a:cs typeface="Times New Roman" panose="02020603050405020304" pitchFamily="18" charset="0"/>
            </a:endParaRPr>
          </a:p>
        </p:txBody>
      </p:sp>
      <p:sp>
        <p:nvSpPr>
          <p:cNvPr id="17" name="Text 13"/>
          <p:cNvSpPr/>
          <p:nvPr/>
        </p:nvSpPr>
        <p:spPr>
          <a:xfrm>
            <a:off x="8551868" y="2353539"/>
            <a:ext cx="5891841" cy="2555525"/>
          </a:xfrm>
          <a:prstGeom prst="rect">
            <a:avLst/>
          </a:prstGeom>
          <a:noFill/>
          <a:ln/>
        </p:spPr>
        <p:txBody>
          <a:bodyPr wrap="square" rtlCol="0" anchor="t"/>
          <a:lstStyle/>
          <a:p>
            <a:pPr marL="0" indent="0" algn="l">
              <a:lnSpc>
                <a:spcPct val="150000"/>
              </a:lnSpc>
              <a:buNone/>
            </a:pPr>
            <a:r>
              <a:rPr lang="fr-FR" sz="2800" dirty="0">
                <a:solidFill>
                  <a:srgbClr val="454240"/>
                </a:solidFill>
                <a:latin typeface="Times New Roman" panose="02020603050405020304" pitchFamily="18" charset="0"/>
                <a:ea typeface="DM Sans" pitchFamily="34" charset="-122"/>
                <a:cs typeface="Times New Roman" panose="02020603050405020304" pitchFamily="18" charset="0"/>
              </a:rPr>
              <a:t>Les protéines virales E6 et E7 induisent des dommages à l'ADN et une instabilité chromosomique, favorisant la transformation maligne.</a:t>
            </a:r>
            <a:endParaRPr lang="fr-FR" sz="2800" dirty="0">
              <a:latin typeface="Times New Roman" panose="02020603050405020304" pitchFamily="18" charset="0"/>
              <a:cs typeface="Times New Roman" panose="02020603050405020304" pitchFamily="18" charset="0"/>
            </a:endParaRPr>
          </a:p>
        </p:txBody>
      </p:sp>
      <p:sp>
        <p:nvSpPr>
          <p:cNvPr id="21" name="Text 17"/>
          <p:cNvSpPr/>
          <p:nvPr/>
        </p:nvSpPr>
        <p:spPr>
          <a:xfrm>
            <a:off x="9037320" y="5338820"/>
            <a:ext cx="4014489" cy="367188"/>
          </a:xfrm>
          <a:prstGeom prst="rect">
            <a:avLst/>
          </a:prstGeom>
          <a:noFill/>
          <a:ln/>
        </p:spPr>
        <p:txBody>
          <a:bodyPr wrap="none" rtlCol="0" anchor="t"/>
          <a:lstStyle/>
          <a:p>
            <a:pPr marL="0" indent="0" algn="r">
              <a:lnSpc>
                <a:spcPts val="2629"/>
              </a:lnSpc>
              <a:buNone/>
            </a:pPr>
            <a:r>
              <a:rPr lang="fr-FR" sz="2800" b="1" u="sng" dirty="0">
                <a:solidFill>
                  <a:srgbClr val="454240"/>
                </a:solidFill>
                <a:latin typeface="Times New Roman" panose="02020603050405020304" pitchFamily="18" charset="0"/>
                <a:ea typeface="Libre Baskerville" pitchFamily="34" charset="-122"/>
                <a:cs typeface="Times New Roman" panose="02020603050405020304" pitchFamily="18" charset="0"/>
              </a:rPr>
              <a:t>3. Prolifération cellulaire</a:t>
            </a:r>
            <a:endParaRPr lang="fr-FR" sz="2800" b="1" u="sng" dirty="0">
              <a:latin typeface="Times New Roman" panose="02020603050405020304" pitchFamily="18" charset="0"/>
              <a:cs typeface="Times New Roman" panose="02020603050405020304" pitchFamily="18" charset="0"/>
            </a:endParaRPr>
          </a:p>
        </p:txBody>
      </p:sp>
      <p:sp>
        <p:nvSpPr>
          <p:cNvPr id="22" name="Text 18"/>
          <p:cNvSpPr/>
          <p:nvPr/>
        </p:nvSpPr>
        <p:spPr>
          <a:xfrm>
            <a:off x="7467778" y="5888086"/>
            <a:ext cx="7025462" cy="2256503"/>
          </a:xfrm>
          <a:prstGeom prst="rect">
            <a:avLst/>
          </a:prstGeom>
          <a:noFill/>
          <a:ln/>
        </p:spPr>
        <p:txBody>
          <a:bodyPr wrap="square" rtlCol="0" anchor="t"/>
          <a:lstStyle/>
          <a:p>
            <a:pPr marL="0" indent="0">
              <a:lnSpc>
                <a:spcPct val="150000"/>
              </a:lnSpc>
              <a:buNone/>
            </a:pPr>
            <a:r>
              <a:rPr lang="fr-FR" sz="2800" dirty="0">
                <a:solidFill>
                  <a:srgbClr val="454240"/>
                </a:solidFill>
                <a:latin typeface="Times New Roman" panose="02020603050405020304" pitchFamily="18" charset="0"/>
                <a:ea typeface="DM Sans" pitchFamily="34" charset="-122"/>
                <a:cs typeface="Times New Roman" panose="02020603050405020304" pitchFamily="18" charset="0"/>
              </a:rPr>
              <a:t>Les oncogènes viraux stimulent la prolifération incontrôlée des cellules prostatiques, menant au développement du cancer</a:t>
            </a:r>
            <a:r>
              <a:rPr lang="fr-FR" sz="2400" dirty="0">
                <a:solidFill>
                  <a:srgbClr val="454240"/>
                </a:solidFill>
                <a:latin typeface="Times New Roman" panose="02020603050405020304" pitchFamily="18" charset="0"/>
                <a:ea typeface="DM Sans" pitchFamily="34" charset="-122"/>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1F0F6A38-AE58-4033-DE5D-5ACF85C4702C}"/>
              </a:ext>
            </a:extLst>
          </p:cNvPr>
          <p:cNvPicPr>
            <a:picLocks noChangeAspect="1"/>
          </p:cNvPicPr>
          <p:nvPr/>
        </p:nvPicPr>
        <p:blipFill>
          <a:blip r:embed="rId3"/>
          <a:stretch>
            <a:fillRect/>
          </a:stretch>
        </p:blipFill>
        <p:spPr>
          <a:xfrm>
            <a:off x="45720" y="4114800"/>
            <a:ext cx="7372159" cy="412242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2341</TotalTime>
  <Words>2348</Words>
  <Application>Microsoft Macintosh PowerPoint</Application>
  <PresentationFormat>Personnalisé</PresentationFormat>
  <Paragraphs>183</Paragraphs>
  <Slides>29</Slides>
  <Notes>26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29</vt:i4>
      </vt:variant>
    </vt:vector>
  </HeadingPairs>
  <TitlesOfParts>
    <vt:vector size="35" baseType="lpstr">
      <vt:lpstr>Arial</vt:lpstr>
      <vt:lpstr>Courier New</vt:lpstr>
      <vt:lpstr>Source Sans Pro</vt:lpstr>
      <vt:lpstr>Times New Roman</vt:lpstr>
      <vt:lpstr>Wingdings</vt:lpstr>
      <vt:lpstr>Office Theme</vt:lpstr>
      <vt:lpstr>CANCERS DE LA PROSTATE ET DE LA VESSIE ET PAPILLOMAVIRUS HUMAINS (HPV)</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Mamour BADIANE</cp:lastModifiedBy>
  <cp:revision>80</cp:revision>
  <dcterms:created xsi:type="dcterms:W3CDTF">2024-05-08T11:02:18Z</dcterms:created>
  <dcterms:modified xsi:type="dcterms:W3CDTF">2024-05-24T12:52:35Z</dcterms:modified>
</cp:coreProperties>
</file>